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Calibri"/>
        <a:ea typeface="Calibri"/>
        <a:cs typeface="Calibri"/>
        <a:sym typeface="Calibri"/>
      </a:defRPr>
    </a:lvl1pPr>
    <a:lvl2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Calibri"/>
        <a:ea typeface="Calibri"/>
        <a:cs typeface="Calibri"/>
        <a:sym typeface="Calibri"/>
      </a:defRPr>
    </a:lvl2pPr>
    <a:lvl3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Calibri"/>
        <a:ea typeface="Calibri"/>
        <a:cs typeface="Calibri"/>
        <a:sym typeface="Calibri"/>
      </a:defRPr>
    </a:lvl3pPr>
    <a:lvl4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Calibri"/>
        <a:ea typeface="Calibri"/>
        <a:cs typeface="Calibri"/>
        <a:sym typeface="Calibri"/>
      </a:defRPr>
    </a:lvl4pPr>
    <a:lvl5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Calibri"/>
        <a:ea typeface="Calibri"/>
        <a:cs typeface="Calibri"/>
        <a:sym typeface="Calibri"/>
      </a:defRPr>
    </a:lvl5pPr>
    <a:lvl6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Calibri"/>
        <a:ea typeface="Calibri"/>
        <a:cs typeface="Calibri"/>
        <a:sym typeface="Calibri"/>
      </a:defRPr>
    </a:lvl6pPr>
    <a:lvl7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Calibri"/>
        <a:ea typeface="Calibri"/>
        <a:cs typeface="Calibri"/>
        <a:sym typeface="Calibri"/>
      </a:defRPr>
    </a:lvl7pPr>
    <a:lvl8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Calibri"/>
        <a:ea typeface="Calibri"/>
        <a:cs typeface="Calibri"/>
        <a:sym typeface="Calibri"/>
      </a:defRPr>
    </a:lvl8pPr>
    <a:lvl9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Calibri"/>
        <a:ea typeface="Calibri"/>
        <a:cs typeface="Calibri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6" name="Shape 116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1pPr>
    <a:lvl2pPr indent="228600"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2pPr>
    <a:lvl3pPr indent="457200"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3pPr>
    <a:lvl4pPr indent="685800"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4pPr>
    <a:lvl5pPr indent="914400"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5pPr>
    <a:lvl6pPr indent="1143000"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6pPr>
    <a:lvl7pPr indent="1371600"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7pPr>
    <a:lvl8pPr indent="1600200"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8pPr>
    <a:lvl9pPr indent="1828800"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200"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Красным обозначены исчезнувшие при распаде СССР элементы административно-территориального устройства, институты согласования интересов и органы власти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Default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заголовка"/>
          <p:cNvSpPr txBox="1"/>
          <p:nvPr>
            <p:ph type="title"/>
          </p:nvPr>
        </p:nvSpPr>
        <p:spPr>
          <a:xfrm>
            <a:off x="685800" y="1844675"/>
            <a:ext cx="7772400" cy="2041525"/>
          </a:xfrm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12" name="Уровень текста 1…"/>
          <p:cNvSpPr txBox="1"/>
          <p:nvPr>
            <p:ph type="body" sz="half" idx="1"/>
          </p:nvPr>
        </p:nvSpPr>
        <p:spPr>
          <a:xfrm>
            <a:off x="1371600" y="3886200"/>
            <a:ext cx="6400800" cy="29718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  <a:uFill>
                  <a:solidFill>
                    <a:srgbClr val="888888"/>
                  </a:solidFill>
                </a:uFill>
              </a:defRPr>
            </a:lvl1pPr>
            <a:lvl2pPr marL="0" indent="0" algn="ctr">
              <a:buSzTx/>
              <a:buFontTx/>
              <a:buNone/>
              <a:defRPr>
                <a:solidFill>
                  <a:srgbClr val="888888"/>
                </a:solidFill>
                <a:uFill>
                  <a:solidFill>
                    <a:srgbClr val="888888"/>
                  </a:solidFill>
                </a:uFill>
              </a:defRPr>
            </a:lvl2pPr>
            <a:lvl3pPr marL="0" indent="0" algn="ctr">
              <a:buSzTx/>
              <a:buFontTx/>
              <a:buNone/>
              <a:defRPr>
                <a:solidFill>
                  <a:srgbClr val="888888"/>
                </a:solidFill>
                <a:uFill>
                  <a:solidFill>
                    <a:srgbClr val="888888"/>
                  </a:solidFill>
                </a:uFill>
              </a:defRPr>
            </a:lvl3pPr>
            <a:lvl4pPr marL="0" indent="0" algn="ctr">
              <a:buSzTx/>
              <a:buFontTx/>
              <a:buNone/>
              <a:defRPr>
                <a:solidFill>
                  <a:srgbClr val="888888"/>
                </a:solidFill>
                <a:uFill>
                  <a:solidFill>
                    <a:srgbClr val="888888"/>
                  </a:solidFill>
                </a:uFill>
              </a:defRPr>
            </a:lvl4pPr>
            <a:lvl5pPr marL="0" indent="0" algn="ctr">
              <a:buSzTx/>
              <a:buFontTx/>
              <a:buNone/>
              <a:defRPr>
                <a:solidFill>
                  <a:srgbClr val="888888"/>
                </a:solidFill>
                <a:uFill>
                  <a:solidFill>
                    <a:srgbClr val="888888"/>
                  </a:solidFill>
                </a:uFill>
              </a:defRPr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Текст заголовка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90" name="Уровень текста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91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Текст заголовка"/>
          <p:cNvSpPr txBox="1"/>
          <p:nvPr>
            <p:ph type="title"/>
          </p:nvPr>
        </p:nvSpPr>
        <p:spPr>
          <a:xfrm>
            <a:off x="6629400" y="0"/>
            <a:ext cx="2057400" cy="6400802"/>
          </a:xfrm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99" name="Уровень текста 1…"/>
          <p:cNvSpPr txBox="1"/>
          <p:nvPr>
            <p:ph type="body" idx="1"/>
          </p:nvPr>
        </p:nvSpPr>
        <p:spPr>
          <a:xfrm>
            <a:off x="457200" y="274638"/>
            <a:ext cx="6019800" cy="6583362"/>
          </a:xfrm>
          <a:prstGeom prst="rect">
            <a:avLst/>
          </a:prstGeom>
        </p:spPr>
        <p:txBody>
          <a:bodyPr/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00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Текст заголовка"/>
          <p:cNvSpPr txBox="1"/>
          <p:nvPr>
            <p:ph type="title"/>
          </p:nvPr>
        </p:nvSpPr>
        <p:spPr>
          <a:xfrm>
            <a:off x="457200" y="92075"/>
            <a:ext cx="8229600" cy="1508126"/>
          </a:xfrm>
          <a:prstGeom prst="rect">
            <a:avLst/>
          </a:prstGeom>
        </p:spPr>
        <p:txBody>
          <a:bodyPr/>
          <a:lstStyle>
            <a:lvl1pPr defTabSz="914400">
              <a:defRPr>
                <a:uFillTx/>
              </a:defRPr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108" name="Уровень текста 1…"/>
          <p:cNvSpPr txBox="1"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</p:spPr>
        <p:txBody>
          <a:bodyPr/>
          <a:lstStyle>
            <a:lvl1pPr defTabSz="914400">
              <a:defRPr>
                <a:uFillTx/>
              </a:defRPr>
            </a:lvl1pPr>
            <a:lvl2pPr defTabSz="914400">
              <a:defRPr>
                <a:uFillTx/>
              </a:defRPr>
            </a:lvl2pPr>
            <a:lvl3pPr defTabSz="914400">
              <a:defRPr>
                <a:uFillTx/>
              </a:defRPr>
            </a:lvl3pPr>
            <a:lvl4pPr defTabSz="914400">
              <a:defRPr>
                <a:uFillTx/>
              </a:defRPr>
            </a:lvl4pPr>
            <a:lvl5pPr defTabSz="914400">
              <a:defRPr>
                <a:uFillTx/>
              </a:defRPr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09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 defTabSz="914400">
              <a:defRPr>
                <a:uFillTx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заголовка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21" name="Уровень текста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2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Текст заголовка"/>
          <p:cNvSpPr txBox="1"/>
          <p:nvPr>
            <p:ph type="title"/>
          </p:nvPr>
        </p:nvSpPr>
        <p:spPr>
          <a:xfrm>
            <a:off x="722312" y="4406900"/>
            <a:ext cx="7772401" cy="2451100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30" name="Уровень текста 1…"/>
          <p:cNvSpPr txBox="1"/>
          <p:nvPr>
            <p:ph type="body" sz="half" idx="1"/>
          </p:nvPr>
        </p:nvSpPr>
        <p:spPr>
          <a:xfrm>
            <a:off x="722312" y="1192212"/>
            <a:ext cx="7772401" cy="321469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  <a:uFill>
                  <a:solidFill>
                    <a:srgbClr val="888888"/>
                  </a:solidFill>
                </a:uFill>
              </a:defRPr>
            </a:lvl1pPr>
            <a:lvl2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  <a:uFill>
                  <a:solidFill>
                    <a:srgbClr val="888888"/>
                  </a:solidFill>
                </a:uFill>
              </a:defRPr>
            </a:lvl2pPr>
            <a:lvl3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  <a:uFill>
                  <a:solidFill>
                    <a:srgbClr val="888888"/>
                  </a:solidFill>
                </a:uFill>
              </a:defRPr>
            </a:lvl3pPr>
            <a:lvl4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  <a:uFill>
                  <a:solidFill>
                    <a:srgbClr val="888888"/>
                  </a:solidFill>
                </a:uFill>
              </a:defRPr>
            </a:lvl4pPr>
            <a:lvl5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  <a:uFill>
                  <a:solidFill>
                    <a:srgbClr val="888888"/>
                  </a:solidFill>
                </a:uFill>
              </a:defRPr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1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Текст заголовка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39" name="Уровень текста 1…"/>
          <p:cNvSpPr txBox="1"/>
          <p:nvPr>
            <p:ph type="body" sz="half" idx="1"/>
          </p:nvPr>
        </p:nvSpPr>
        <p:spPr>
          <a:xfrm>
            <a:off x="457200" y="1600199"/>
            <a:ext cx="4038600" cy="5257802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8" indent="-320038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0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Текст заголовка"/>
          <p:cNvSpPr txBox="1"/>
          <p:nvPr>
            <p:ph type="title"/>
          </p:nvPr>
        </p:nvSpPr>
        <p:spPr>
          <a:xfrm>
            <a:off x="457200" y="256810"/>
            <a:ext cx="8229600" cy="1178656"/>
          </a:xfrm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48" name="Уровень текста 1…"/>
          <p:cNvSpPr txBox="1"/>
          <p:nvPr>
            <p:ph type="body" sz="quarter" idx="1"/>
          </p:nvPr>
        </p:nvSpPr>
        <p:spPr>
          <a:xfrm>
            <a:off x="457200" y="1435464"/>
            <a:ext cx="4040188" cy="739411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9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Текст заголовка"/>
          <p:cNvSpPr txBox="1"/>
          <p:nvPr>
            <p:ph type="title"/>
          </p:nvPr>
        </p:nvSpPr>
        <p:spPr>
          <a:xfrm>
            <a:off x="457200" y="92075"/>
            <a:ext cx="8229600" cy="1508125"/>
          </a:xfrm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57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Текст заголовка"/>
          <p:cNvSpPr txBox="1"/>
          <p:nvPr>
            <p:ph type="title"/>
          </p:nvPr>
        </p:nvSpPr>
        <p:spPr>
          <a:xfrm>
            <a:off x="457200" y="0"/>
            <a:ext cx="3008315" cy="143510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72" name="Уровень текста 1…"/>
          <p:cNvSpPr txBox="1"/>
          <p:nvPr>
            <p:ph type="body" idx="1"/>
          </p:nvPr>
        </p:nvSpPr>
        <p:spPr>
          <a:xfrm>
            <a:off x="3575050" y="273050"/>
            <a:ext cx="5111750" cy="6584950"/>
          </a:xfrm>
          <a:prstGeom prst="rect">
            <a:avLst/>
          </a:prstGeom>
        </p:spPr>
        <p:txBody>
          <a:bodyPr/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3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Текст заголовка"/>
          <p:cNvSpPr txBox="1"/>
          <p:nvPr>
            <p:ph type="title"/>
          </p:nvPr>
        </p:nvSpPr>
        <p:spPr>
          <a:xfrm>
            <a:off x="1792288" y="3086100"/>
            <a:ext cx="5486402" cy="2281239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81" name="Уровень текста 1…"/>
          <p:cNvSpPr txBox="1"/>
          <p:nvPr>
            <p:ph type="body" sz="quarter" idx="1"/>
          </p:nvPr>
        </p:nvSpPr>
        <p:spPr>
          <a:xfrm>
            <a:off x="1792288" y="5367337"/>
            <a:ext cx="5486402" cy="149066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0">
              <a:spcBef>
                <a:spcPts val="300"/>
              </a:spcBef>
              <a:buSzTx/>
              <a:buFontTx/>
              <a:buNone/>
              <a:defRPr sz="1400"/>
            </a:lvl2pPr>
            <a:lvl3pPr marL="0" indent="0">
              <a:spcBef>
                <a:spcPts val="300"/>
              </a:spcBef>
              <a:buSzTx/>
              <a:buFontTx/>
              <a:buNone/>
              <a:defRPr sz="1400"/>
            </a:lvl3pPr>
            <a:lvl4pPr marL="0" indent="0">
              <a:spcBef>
                <a:spcPts val="300"/>
              </a:spcBef>
              <a:buSzTx/>
              <a:buFontTx/>
              <a:buNone/>
              <a:defRPr sz="1400"/>
            </a:lvl4pPr>
            <a:lvl5pPr marL="0" indent="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82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/>
          <p:nvPr>
            <p:ph type="title"/>
          </p:nvPr>
        </p:nvSpPr>
        <p:spPr>
          <a:xfrm>
            <a:off x="457200" y="92075"/>
            <a:ext cx="82296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normAutofit fontScale="100000" lnSpcReduction="0"/>
          </a:bodyPr>
          <a:lstStyle/>
          <a:p>
            <a:pPr/>
            <a:r>
              <a:t>Текст заголовка</a:t>
            </a:r>
          </a:p>
        </p:txBody>
      </p:sp>
      <p:sp>
        <p:nvSpPr>
          <p:cNvPr id="3" name="Уровень текста 1…"/>
          <p:cNvSpPr txBox="1"/>
          <p:nvPr>
            <p:ph type="body" idx="1"/>
          </p:nvPr>
        </p:nvSpPr>
        <p:spPr>
          <a:xfrm>
            <a:off x="457200" y="1600199"/>
            <a:ext cx="8229600" cy="52578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/>
          <p:nvPr>
            <p:ph type="sldNum" sz="quarter" idx="2"/>
          </p:nvPr>
        </p:nvSpPr>
        <p:spPr>
          <a:xfrm>
            <a:off x="8422820" y="6404293"/>
            <a:ext cx="263980" cy="26923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888888"/>
                </a:solidFill>
                <a:uFill>
                  <a:solidFill>
                    <a:srgbClr val="888888"/>
                  </a:solidFill>
                </a:u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>
            <a:solidFill>
              <a:srgbClr val="000000"/>
            </a:solidFill>
          </a:uFill>
          <a:latin typeface="Calibri"/>
          <a:ea typeface="Calibri"/>
          <a:cs typeface="Calibri"/>
          <a:sym typeface="Calibri"/>
        </a:defRPr>
      </a:lvl1pPr>
      <a:lvl2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>
            <a:solidFill>
              <a:srgbClr val="000000"/>
            </a:solidFill>
          </a:uFill>
          <a:latin typeface="Calibri"/>
          <a:ea typeface="Calibri"/>
          <a:cs typeface="Calibri"/>
          <a:sym typeface="Calibri"/>
        </a:defRPr>
      </a:lvl2pPr>
      <a:lvl3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>
            <a:solidFill>
              <a:srgbClr val="000000"/>
            </a:solidFill>
          </a:uFill>
          <a:latin typeface="Calibri"/>
          <a:ea typeface="Calibri"/>
          <a:cs typeface="Calibri"/>
          <a:sym typeface="Calibri"/>
        </a:defRPr>
      </a:lvl3pPr>
      <a:lvl4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>
            <a:solidFill>
              <a:srgbClr val="000000"/>
            </a:solidFill>
          </a:uFill>
          <a:latin typeface="Calibri"/>
          <a:ea typeface="Calibri"/>
          <a:cs typeface="Calibri"/>
          <a:sym typeface="Calibri"/>
        </a:defRPr>
      </a:lvl4pPr>
      <a:lvl5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>
            <a:solidFill>
              <a:srgbClr val="000000"/>
            </a:solidFill>
          </a:uFill>
          <a:latin typeface="Calibri"/>
          <a:ea typeface="Calibri"/>
          <a:cs typeface="Calibri"/>
          <a:sym typeface="Calibri"/>
        </a:defRPr>
      </a:lvl5pPr>
      <a:lvl6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>
            <a:solidFill>
              <a:srgbClr val="000000"/>
            </a:solidFill>
          </a:uFill>
          <a:latin typeface="Calibri"/>
          <a:ea typeface="Calibri"/>
          <a:cs typeface="Calibri"/>
          <a:sym typeface="Calibri"/>
        </a:defRPr>
      </a:lvl6pPr>
      <a:lvl7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>
            <a:solidFill>
              <a:srgbClr val="000000"/>
            </a:solidFill>
          </a:uFill>
          <a:latin typeface="Calibri"/>
          <a:ea typeface="Calibri"/>
          <a:cs typeface="Calibri"/>
          <a:sym typeface="Calibri"/>
        </a:defRPr>
      </a:lvl7pPr>
      <a:lvl8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>
            <a:solidFill>
              <a:srgbClr val="000000"/>
            </a:solidFill>
          </a:uFill>
          <a:latin typeface="Calibri"/>
          <a:ea typeface="Calibri"/>
          <a:cs typeface="Calibri"/>
          <a:sym typeface="Calibri"/>
        </a:defRPr>
      </a:lvl8pPr>
      <a:lvl9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>
            <a:solidFill>
              <a:srgbClr val="000000"/>
            </a:solidFill>
          </a:uFill>
          <a:latin typeface="Calibri"/>
          <a:ea typeface="Calibri"/>
          <a:cs typeface="Calibri"/>
          <a:sym typeface="Calibri"/>
        </a:defRPr>
      </a:lvl9pPr>
    </p:titleStyle>
    <p:bodyStyle>
      <a:lvl1pPr marL="342900" marR="0" indent="-3429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>
            <a:solidFill>
              <a:srgbClr val="000000"/>
            </a:solidFill>
          </a:uFill>
          <a:latin typeface="Calibri"/>
          <a:ea typeface="Calibri"/>
          <a:cs typeface="Calibri"/>
          <a:sym typeface="Calibri"/>
        </a:defRPr>
      </a:lvl1pPr>
      <a:lvl2pPr marL="783771" marR="0" indent="-326571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>
            <a:solidFill>
              <a:srgbClr val="000000"/>
            </a:solidFill>
          </a:uFill>
          <a:latin typeface="Calibri"/>
          <a:ea typeface="Calibri"/>
          <a:cs typeface="Calibri"/>
          <a:sym typeface="Calibri"/>
        </a:defRPr>
      </a:lvl2pPr>
      <a:lvl3pPr marL="1219200" marR="0" indent="-3048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>
            <a:solidFill>
              <a:srgbClr val="000000"/>
            </a:solidFill>
          </a:uFill>
          <a:latin typeface="Calibri"/>
          <a:ea typeface="Calibri"/>
          <a:cs typeface="Calibri"/>
          <a:sym typeface="Calibri"/>
        </a:defRPr>
      </a:lvl3pPr>
      <a:lvl4pPr marL="17373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>
            <a:solidFill>
              <a:srgbClr val="000000"/>
            </a:solidFill>
          </a:uFill>
          <a:latin typeface="Calibri"/>
          <a:ea typeface="Calibri"/>
          <a:cs typeface="Calibri"/>
          <a:sym typeface="Calibri"/>
        </a:defRPr>
      </a:lvl4pPr>
      <a:lvl5pPr marL="21945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000000"/>
          </a:solidFill>
          <a:uFill>
            <a:solidFill>
              <a:srgbClr val="000000"/>
            </a:solidFill>
          </a:uFill>
          <a:latin typeface="Calibri"/>
          <a:ea typeface="Calibri"/>
          <a:cs typeface="Calibri"/>
          <a:sym typeface="Calibri"/>
        </a:defRPr>
      </a:lvl5pPr>
      <a:lvl6pPr marL="26517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>
            <a:solidFill>
              <a:srgbClr val="000000"/>
            </a:solidFill>
          </a:uFill>
          <a:latin typeface="Calibri"/>
          <a:ea typeface="Calibri"/>
          <a:cs typeface="Calibri"/>
          <a:sym typeface="Calibri"/>
        </a:defRPr>
      </a:lvl6pPr>
      <a:lvl7pPr marL="31089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>
            <a:solidFill>
              <a:srgbClr val="000000"/>
            </a:solidFill>
          </a:uFill>
          <a:latin typeface="Calibri"/>
          <a:ea typeface="Calibri"/>
          <a:cs typeface="Calibri"/>
          <a:sym typeface="Calibri"/>
        </a:defRPr>
      </a:lvl7pPr>
      <a:lvl8pPr marL="35661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>
            <a:solidFill>
              <a:srgbClr val="000000"/>
            </a:solidFill>
          </a:uFill>
          <a:latin typeface="Calibri"/>
          <a:ea typeface="Calibri"/>
          <a:cs typeface="Calibri"/>
          <a:sym typeface="Calibri"/>
        </a:defRPr>
      </a:lvl8pPr>
      <a:lvl9pPr marL="40233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>
            <a:solidFill>
              <a:srgbClr val="000000"/>
            </a:solidFill>
          </a:uFill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>
            <a:solidFill>
              <a:srgbClr val="888888"/>
            </a:solidFill>
          </a:uFill>
          <a:latin typeface="+mn-lt"/>
          <a:ea typeface="+mn-ea"/>
          <a:cs typeface="+mn-cs"/>
          <a:sym typeface="Calibri"/>
        </a:defRPr>
      </a:lvl1pPr>
      <a:lvl2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>
            <a:solidFill>
              <a:srgbClr val="888888"/>
            </a:solidFill>
          </a:uFill>
          <a:latin typeface="+mn-lt"/>
          <a:ea typeface="+mn-ea"/>
          <a:cs typeface="+mn-cs"/>
          <a:sym typeface="Calibri"/>
        </a:defRPr>
      </a:lvl2pPr>
      <a:lvl3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>
            <a:solidFill>
              <a:srgbClr val="888888"/>
            </a:solidFill>
          </a:uFill>
          <a:latin typeface="+mn-lt"/>
          <a:ea typeface="+mn-ea"/>
          <a:cs typeface="+mn-cs"/>
          <a:sym typeface="Calibri"/>
        </a:defRPr>
      </a:lvl3pPr>
      <a:lvl4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>
            <a:solidFill>
              <a:srgbClr val="888888"/>
            </a:solidFill>
          </a:uFill>
          <a:latin typeface="+mn-lt"/>
          <a:ea typeface="+mn-ea"/>
          <a:cs typeface="+mn-cs"/>
          <a:sym typeface="Calibri"/>
        </a:defRPr>
      </a:lvl4pPr>
      <a:lvl5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>
            <a:solidFill>
              <a:srgbClr val="888888"/>
            </a:solidFill>
          </a:uFill>
          <a:latin typeface="+mn-lt"/>
          <a:ea typeface="+mn-ea"/>
          <a:cs typeface="+mn-cs"/>
          <a:sym typeface="Calibri"/>
        </a:defRPr>
      </a:lvl5pPr>
      <a:lvl6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>
            <a:solidFill>
              <a:srgbClr val="888888"/>
            </a:solidFill>
          </a:uFill>
          <a:latin typeface="+mn-lt"/>
          <a:ea typeface="+mn-ea"/>
          <a:cs typeface="+mn-cs"/>
          <a:sym typeface="Calibri"/>
        </a:defRPr>
      </a:lvl6pPr>
      <a:lvl7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>
            <a:solidFill>
              <a:srgbClr val="888888"/>
            </a:solidFill>
          </a:uFill>
          <a:latin typeface="+mn-lt"/>
          <a:ea typeface="+mn-ea"/>
          <a:cs typeface="+mn-cs"/>
          <a:sym typeface="Calibri"/>
        </a:defRPr>
      </a:lvl7pPr>
      <a:lvl8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>
            <a:solidFill>
              <a:srgbClr val="888888"/>
            </a:solidFill>
          </a:uFill>
          <a:latin typeface="+mn-lt"/>
          <a:ea typeface="+mn-ea"/>
          <a:cs typeface="+mn-cs"/>
          <a:sym typeface="Calibri"/>
        </a:defRPr>
      </a:lvl8pPr>
      <a:lvl9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>
            <a:solidFill>
              <a:srgbClr val="888888"/>
            </a:solidFill>
          </a:uFill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Административно-территориальная структура СССР и России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 defTabSz="365759">
              <a:defRPr sz="3100"/>
            </a:lvl1pPr>
          </a:lstStyle>
          <a:p>
            <a:pPr/>
            <a:r>
              <a:t>Административно-территориальная структура СССР и России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Административно-территориальная структура Российской Федерации"/>
          <p:cNvSpPr txBox="1"/>
          <p:nvPr>
            <p:ph type="title"/>
          </p:nvPr>
        </p:nvSpPr>
        <p:spPr>
          <a:xfrm>
            <a:off x="395138" y="0"/>
            <a:ext cx="8686357" cy="664146"/>
          </a:xfrm>
          <a:prstGeom prst="rect">
            <a:avLst/>
          </a:prstGeom>
        </p:spPr>
        <p:txBody>
          <a:bodyPr lIns="38096" tIns="38096" rIns="38096" bIns="38096"/>
          <a:lstStyle>
            <a:lvl1pPr indent="27905" defTabSz="914144">
              <a:lnSpc>
                <a:spcPct val="70000"/>
              </a:lnSpc>
              <a:defRPr sz="13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Административно-территориальная структура Российской Федерации</a:t>
            </a:r>
          </a:p>
        </p:txBody>
      </p:sp>
      <p:graphicFrame>
        <p:nvGraphicFramePr>
          <p:cNvPr id="140" name="Таблица"/>
          <p:cNvGraphicFramePr/>
          <p:nvPr/>
        </p:nvGraphicFramePr>
        <p:xfrm>
          <a:off x="320911" y="346213"/>
          <a:ext cx="8502180" cy="6369059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925338"/>
                <a:gridCol w="940965"/>
                <a:gridCol w="940966"/>
                <a:gridCol w="943198"/>
                <a:gridCol w="940966"/>
                <a:gridCol w="940965"/>
                <a:gridCol w="929804"/>
                <a:gridCol w="955477"/>
                <a:gridCol w="984498"/>
              </a:tblGrid>
              <a:tr h="476622"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i="0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r>
                        <a:t>Уровни управления</a:t>
                      </a:r>
                    </a:p>
                    <a:p>
                      <a:pPr indent="39687" algn="ctr" defTabSz="649287">
                        <a:lnSpc>
                          <a:spcPct val="70000"/>
                        </a:lnSpc>
                        <a:defRPr i="0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r>
                        <a:t>Уровни деления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Федеральный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Окружной (отраслевой)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Столичный (городов федерального значения)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Региональный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Городских округов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Муниципальных районов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Городских поселений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Поселений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493365"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Федеральный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Федеральные органы власти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540246"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Окружной (отраслевой)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Федеральные округа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Окружные власти, федеральные министерства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служащие,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служащие,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719376"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городов федерального значения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Главные города, в которых находятся федеральные учреждения и организации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Главные города, в которых находятся окружные учреждения и организации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Столичные власти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715492"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Региональный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Регионы, в которых находятся федеральные учреждения и организации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Регионы, в которых находятся окружные учреждения и организации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Префектуры Москвы, районы СПб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Власти субъектов федерации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719376"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Городских округов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ЗАТО, наукограды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Городские округа, в которых находятся окружные учреждения и организации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Управы Москвы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Городские округа в составе субъекта федерации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Власти городских округов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Муниципальные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Муниципальные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Муниципальные служащие 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985615"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Муниципальных районов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Свободные экономические,рекреационные и другие зоны, заповедники и другие охраняемые территории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Муниципальные районы, в которых находятся окружные учреждения и организации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Муниципальные районы Москвы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Муниципальные районы в составе субъекта федерации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49287">
                        <a:lnSpc>
                          <a:spcPct val="70000"/>
                        </a:lnSpc>
                        <a:defRPr b="0" i="0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r>
                        <a:t>Муниципальные районы в составе городских округов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Власти муниципальных районов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Муниципальные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Муниципальные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763488"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Городских поселений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Военные базы, гарнизоны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Городские поселения, в которых находятся окружные учреждения и организации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Внутрирайонные территории Москвы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Городские поселения в составе субъекта федерации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Городские поселения, входящие в состав городских округов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Городские поселения в составе района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Власти городских поселений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Муниципальные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955477"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Поселений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Военные базы, научные городки и пр.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Поселения, в которых находятся окружные учреждения и организации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Подмосковные поселки, входящие в состав Москвы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Поселения в составе субъекта федерации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Поселения, входящие в состав городских округов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Поселения в составе района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Поселения в составе городских поселений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Власти поселений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2" name="Таблица"/>
          <p:cNvGraphicFramePr/>
          <p:nvPr/>
        </p:nvGraphicFramePr>
        <p:xfrm>
          <a:off x="320911" y="320661"/>
          <a:ext cx="8502180" cy="6369059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925338"/>
                <a:gridCol w="940965"/>
                <a:gridCol w="940966"/>
                <a:gridCol w="943198"/>
                <a:gridCol w="940966"/>
                <a:gridCol w="940965"/>
                <a:gridCol w="929804"/>
                <a:gridCol w="955477"/>
                <a:gridCol w="984498"/>
              </a:tblGrid>
              <a:tr h="476622"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i="0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r>
                        <a:t>Уровни управления</a:t>
                      </a:r>
                    </a:p>
                    <a:p>
                      <a:pPr indent="39687" algn="ctr" defTabSz="649287">
                        <a:lnSpc>
                          <a:spcPct val="70000"/>
                        </a:lnSpc>
                        <a:defRPr i="0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r>
                        <a:t>Уровни деления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Федеральный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Окружной (отраслевой)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Столичный (городов федерального значения)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Региональный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Городских округов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Муниципальных районов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Городских поселений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Поселений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493365"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Федеральный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Федеральные органы власти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540246"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Окружной (отраслевой)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Федеральные округа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Окружные власти, федеральные министерства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служащие,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служащие,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719376"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городов федерального значения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Главные города, в которых находятся федеральные учреждения и организации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Главные города, в которых находятся окружные учреждения и организации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Столичные власти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715492"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Региональный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Регионы, в которых находятся федеральные учреждения и организации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Регионы, в которых находятся окружные учреждения и организации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Префектуры Москвы, районы СПб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Власти субъектов федерации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719376"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Городских округов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ЗАТО, наукограды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Городские округа, в которых находятся окружные учреждения и организации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Управы Москвы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Городские округа в составе субъекта федерации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Власти городских округов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Муниципальные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Муниципальные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Муниципальные служащие 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985615"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Муниципальных районов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Свободные экономические,рекреационные и другие зоны, заповедники и другие охраняемые территории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Муниципальные районы, в которых находятся окружные учреждения и организации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Муниципальные районы Москвы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Муниципальные районы в составе субъекта федерации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93E3FD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49287">
                        <a:lnSpc>
                          <a:spcPct val="70000"/>
                        </a:lnSpc>
                        <a:defRPr b="0" i="0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r>
                        <a:t>Муниципальные районы в составе городских округов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93E3FD"/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Власти муниципальных районов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93E3FD"/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Муниципальные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Муниципальные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763488"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Городских поселений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Военные базы, гарнизоны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Городские поселения, в которых находятся окружные учреждения и организации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Внутрирайонные территории Москвы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Городские поселения в составе субъекта федерации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93E3FD"/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Городские поселения, входящие в состав городских округов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93E3FD"/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Городские поселения в составе района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93E3FD"/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Власти городских поселений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Муниципальные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955477"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Поселений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Военные базы, научные городки и пр.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Поселения, в которых находятся окружные учреждения и организации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Подмосковные поселки, входящие в состав Москвы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Поселения в составе субъекта федерации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93E3FD"/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Поселения, входящие в состав городских округов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93E3FD"/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Поселения в составе района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93E3FD"/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Поселения в составе городских поселений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93E3FD"/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Власти поселений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Муниципальные районы включаются в состав городских округов. Городские и сельские поселения переводятся в статус поселений"/>
          <p:cNvSpPr txBox="1"/>
          <p:nvPr>
            <p:ph type="body" idx="4294967295"/>
          </p:nvPr>
        </p:nvSpPr>
        <p:spPr>
          <a:xfrm>
            <a:off x="746977" y="897169"/>
            <a:ext cx="7252035" cy="4735472"/>
          </a:xfrm>
          <a:prstGeom prst="rect">
            <a:avLst/>
          </a:prstGeom>
        </p:spPr>
        <p:txBody>
          <a:bodyPr/>
          <a:lstStyle/>
          <a:p>
            <a:pPr/>
            <a:r>
              <a:t>Муниципальные районы включаются в состав городских округов. Городские и сельские поселения переводятся в статус поселений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6" name="Таблица"/>
          <p:cNvGraphicFramePr/>
          <p:nvPr/>
        </p:nvGraphicFramePr>
        <p:xfrm>
          <a:off x="320911" y="255308"/>
          <a:ext cx="8502180" cy="6369059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925338"/>
                <a:gridCol w="940965"/>
                <a:gridCol w="940966"/>
                <a:gridCol w="943198"/>
                <a:gridCol w="940966"/>
                <a:gridCol w="940965"/>
                <a:gridCol w="929804"/>
                <a:gridCol w="955477"/>
                <a:gridCol w="984498"/>
              </a:tblGrid>
              <a:tr h="476622"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i="0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r>
                        <a:t>Уровни управления</a:t>
                      </a:r>
                    </a:p>
                    <a:p>
                      <a:pPr indent="39687" algn="ctr" defTabSz="649287">
                        <a:lnSpc>
                          <a:spcPct val="70000"/>
                        </a:lnSpc>
                        <a:defRPr i="0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r>
                        <a:t>Уровни деления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Федеральный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Окружной (отраслевой)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Столичный (городов федерального значения)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Региональный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Городских округов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Муниципальных районов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Городских поселений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Поселений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493365"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Федеральный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Федеральные органы власти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540246"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Окружной (отраслевой)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Федеральные округа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Окружные власти, федеральные министерства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служащие,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служащие,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719376"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городов федерального значения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Главные города, в которых находятся федеральные учреждения и организации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Главные города, в которых находятся окружные учреждения и организации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Столичные власти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715492"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Региональный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Регионы, в которых находятся федеральные учреждения и организации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Регионы, в которых находятся окружные учреждения и организации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Префектуры Москвы, районы СПб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Власти субъектов федерации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719376"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Городских округов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ЗАТО, наукограды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Городские округа, в которых находятся окружные учреждения и организации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Управы Москвы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Городские округа в составе субъекта федерации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Власти городских округов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Муниципальные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Муниципальные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Муниципальные служащие 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985615"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Муниципальных районов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Свободные экономические,рекреационные и другие зоны, заповедники и другие охраняемые территории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Муниципальные районы, в которых находятся окружные учреждения и организации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Муниципальные районы Москвы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Муниципальные районы в составе субъекта федерации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49287">
                        <a:lnSpc>
                          <a:spcPct val="70000"/>
                        </a:lnSpc>
                        <a:defRPr b="0" i="0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r>
                        <a:t>Муниципальные районы в составе городских округов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Власти муниципальных районов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Муниципальные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Муниципальные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763488"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Городских поселений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Военные базы, гарнизоны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Городские поселения, в которых находятся окружные учреждения и организации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Внутрирайонные территории Москвы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Городские поселения в составе субъекта федерации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Городские поселения, входящие в состав городских округов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Городские поселения в составе района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Власти городских поселений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Муниципальные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955477"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Поселений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Военные базы, научные городки и пр.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Поселения, в которых находятся окружные учреждения и организации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Подмосковные поселки, входящие в состав Москвы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Поселения в составе субъекта федерации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Поселения, входящие в состав городских округов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Поселения в составе района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Поселения в составе городских поселений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Власти поселений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955477"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i="0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i="0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8" name="Таблица"/>
          <p:cNvGraphicFramePr/>
          <p:nvPr/>
        </p:nvGraphicFramePr>
        <p:xfrm>
          <a:off x="-146050" y="-114300"/>
          <a:ext cx="9443143" cy="6862423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925338"/>
                <a:gridCol w="940965"/>
                <a:gridCol w="940965"/>
                <a:gridCol w="940966"/>
                <a:gridCol w="943198"/>
                <a:gridCol w="940966"/>
                <a:gridCol w="940965"/>
                <a:gridCol w="929804"/>
                <a:gridCol w="955477"/>
                <a:gridCol w="984498"/>
              </a:tblGrid>
              <a:tr h="476622"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i="0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r>
                        <a:t>Уровни управления</a:t>
                      </a:r>
                    </a:p>
                    <a:p>
                      <a:pPr indent="39687" algn="ctr" defTabSz="649287">
                        <a:lnSpc>
                          <a:spcPct val="70000"/>
                        </a:lnSpc>
                        <a:defRPr i="0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r>
                        <a:t>Уровни деления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Федеральный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столичный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Окружной (отраслевой)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городов федерального значения)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Региональный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Городских округов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Муниципальных районов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Городских поселений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Поселений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493365"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Федеральный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Федеральные органы власти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493365"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столичный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органы власти внутри Садового кольца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органы власти Москвы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540246"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Окружной (отраслевой)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Федеральные округа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столичные округа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Окружные власти, федеральные министерства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служащие,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служащие,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719376"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городов федерального значения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Главные города, в которых находятся федеральные учреждения и организации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Главные города, в которых находятся московские учреждения и организации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Главные города, в которых находятся окружные учреждения и организации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власти городов федерального значения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715492"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Региональный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Регионы, в которых находятся федеральные учреждения и организации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Префектуры Москвы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Регионы, в которых находятся окружные учреждения и организации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регионы  городов федерального значения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Власти субъектов федерации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719376"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Городских округов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ЗАТО, наукограды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Управы Москвы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Городские округа, в которых находятся окружные учреждения и организации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городские округа городов федерального значения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Городские округа в составе субъекта федерации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Власти городских округов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Муниципальные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Муниципальные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Муниципальные служащие 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985615"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Муниципальных районов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Свободные экономические,рекреационные и другие зоны, заповедники и другие охраняемые территории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Муниципальные районы Москвы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Муниципальные районы, в которых находятся окружные учреждения и организации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муниципальные районы городов федерального значения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Муниципальные районы в составе субъекта федерации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49287">
                        <a:lnSpc>
                          <a:spcPct val="70000"/>
                        </a:lnSpc>
                        <a:defRPr b="0" i="0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r>
                        <a:t>Муниципальные районы в составе городских округов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Власти муниципальных районов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Муниципальные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Муниципальные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763488"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Городских поселений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Военные базы, гарнизоны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Внутрирайонные территории Москвы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Городские поселения, в которых находятся окружные учреждения и организации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городские поселения городов федерального значения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Городские поселения в составе субъекта федерации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Городские поселения, входящие в состав городских округов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Городские поселения в составе района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Власти городских поселений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Муниципальные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955477"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Поселений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Военные базы, научные городки и пр.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Подмосковные поселки, входящие в состав Москвы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Поселения, в которых находятся окружные учреждения и организации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поселения в составе городов федерального значения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Поселения в составе субъекта федерации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Поселения, входящие в состав городских округов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Поселения в составе района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Поселения в составе городских поселений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Власти поселений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Под диагональными элементами – названиями органов власти – расположены элементы административно-территориального устройства, то есть части, на которые делится страна…"/>
          <p:cNvSpPr txBox="1"/>
          <p:nvPr>
            <p:ph type="body" idx="1"/>
          </p:nvPr>
        </p:nvSpPr>
        <p:spPr>
          <a:xfrm>
            <a:off x="457200" y="1600199"/>
            <a:ext cx="8229600" cy="4525965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600"/>
              </a:spcBef>
              <a:defRPr sz="2900"/>
            </a:pPr>
            <a:r>
              <a:t>Под диагональными элементами – названиями органов власти – расположены элементы административно-территориального устройства, то есть части, на которые делится страна</a:t>
            </a:r>
          </a:p>
          <a:p>
            <a:pPr>
              <a:spcBef>
                <a:spcPts val="600"/>
              </a:spcBef>
              <a:defRPr sz="2900"/>
            </a:pPr>
            <a:r>
              <a:t>Над диагональными элементами – функционеры государства, государственные и муниципальные служащие, в деятельности которых страна интегрируется в целое.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Существует параллельно две системы классификации поселений:…"/>
          <p:cNvSpPr txBox="1"/>
          <p:nvPr>
            <p:ph type="body" idx="1"/>
          </p:nvPr>
        </p:nvSpPr>
        <p:spPr>
          <a:xfrm>
            <a:off x="395536" y="188638"/>
            <a:ext cx="8229601" cy="5688636"/>
          </a:xfrm>
          <a:prstGeom prst="rect">
            <a:avLst/>
          </a:prstGeom>
        </p:spPr>
        <p:txBody>
          <a:bodyPr/>
          <a:lstStyle/>
          <a:p>
            <a:pPr marL="0" indent="0" defTabSz="859536">
              <a:spcBef>
                <a:spcPts val="600"/>
              </a:spcBef>
              <a:buSzTx/>
              <a:buNone/>
              <a:defRPr sz="2820"/>
            </a:pPr>
            <a:r>
              <a:t>Существует параллельно две системы классификации поселений: </a:t>
            </a:r>
          </a:p>
          <a:p>
            <a:pPr marL="0" indent="0" defTabSz="859536">
              <a:spcBef>
                <a:spcPts val="600"/>
              </a:spcBef>
              <a:buSzTx/>
              <a:buNone/>
              <a:defRPr sz="2820"/>
            </a:pPr>
            <a:r>
              <a:t>-ОКАТО (общероссийский классификатор административно-территориальных образований);</a:t>
            </a:r>
          </a:p>
          <a:p>
            <a:pPr marL="0" indent="0" defTabSz="859536">
              <a:spcBef>
                <a:spcPts val="600"/>
              </a:spcBef>
              <a:buSzTx/>
              <a:buNone/>
              <a:defRPr sz="2820"/>
            </a:pPr>
            <a:r>
              <a:t>-ОКТМО (общероссийский классификатор территориальных муниципальных образований).</a:t>
            </a:r>
            <a:endParaRPr sz="1692"/>
          </a:p>
          <a:p>
            <a:pPr marL="0" indent="0" defTabSz="859536">
              <a:spcBef>
                <a:spcPts val="300"/>
              </a:spcBef>
              <a:buSzTx/>
              <a:buNone/>
              <a:defRPr sz="2820"/>
            </a:pPr>
          </a:p>
          <a:p>
            <a:pPr marL="0" indent="0" defTabSz="859536">
              <a:spcBef>
                <a:spcPts val="600"/>
              </a:spcBef>
              <a:buSzTx/>
              <a:buNone/>
              <a:defRPr sz="2820"/>
            </a:pPr>
            <a:r>
              <a:t>Сейчас ОКАТО и ОКТМО еще существуют параллельно. </a:t>
            </a:r>
          </a:p>
          <a:p>
            <a:pPr marL="0" indent="0" defTabSz="859536">
              <a:spcBef>
                <a:spcPts val="600"/>
              </a:spcBef>
              <a:buSzTx/>
              <a:buNone/>
              <a:defRPr sz="2820"/>
            </a:pPr>
            <a:r>
              <a:t>Так, ЗАТО одновременно и городской округ (в ОКТМО), так и город ( в ОКАТО)</a:t>
            </a:r>
          </a:p>
        </p:txBody>
      </p:sp>
      <p:sp>
        <p:nvSpPr>
          <p:cNvPr id="153" name="Номер слайда"/>
          <p:cNvSpPr txBox="1"/>
          <p:nvPr>
            <p:ph type="sldNum" sz="quarter" idx="4294967295"/>
          </p:nvPr>
        </p:nvSpPr>
        <p:spPr>
          <a:xfrm>
            <a:off x="8422820" y="6221730"/>
            <a:ext cx="263981" cy="2692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>
            <a:lvl1pPr defTabSz="914400">
              <a:defRPr>
                <a:uFillTx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В роли институтов, при Советской власти интегрировавшей страну в целое, выступают законы о государственной и муниципальной службе, заместившие партийные и советские органы согласования интересов и распределения ресурсов.…"/>
          <p:cNvSpPr txBox="1"/>
          <p:nvPr>
            <p:ph type="body" idx="1"/>
          </p:nvPr>
        </p:nvSpPr>
        <p:spPr>
          <a:xfrm>
            <a:off x="457200" y="1600199"/>
            <a:ext cx="8229600" cy="4525965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600"/>
              </a:spcBef>
              <a:defRPr sz="2900"/>
            </a:pPr>
            <a:r>
              <a:t>В роли институтов, при Советской власти интегрировавшей страну в целое, выступают законы о государственной и муниципальной службе, заместившие партийные и советские органы согласования интересов и распределения ресурсов.</a:t>
            </a:r>
          </a:p>
          <a:p>
            <a:pPr>
              <a:spcBef>
                <a:spcPts val="600"/>
              </a:spcBef>
              <a:defRPr sz="2900"/>
            </a:pPr>
            <a:r>
              <a:t>Никаких координационных органов управления, аналогичных съездам и пленумам КПСС, в настоящее время нет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В тоже время, существует аналог территориальных партийных организаций, который называется гражданским обществом служивых людей.…"/>
          <p:cNvSpPr txBox="1"/>
          <p:nvPr>
            <p:ph type="body" idx="1"/>
          </p:nvPr>
        </p:nvSpPr>
        <p:spPr>
          <a:xfrm>
            <a:off x="312056" y="523724"/>
            <a:ext cx="8229601" cy="452596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spcBef>
                <a:spcPts val="600"/>
              </a:spcBef>
              <a:defRPr sz="2700"/>
            </a:pPr>
            <a:r>
              <a:t>В тоже время, существует аналог территориальных партийных организаций, который называется гражданским обществом служивых людей.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700"/>
            </a:pPr>
            <a:r>
              <a:t>В это общество входят чиновники федеральных, региональных и местных органов власти, проживающие на территории конкретных муниципалитетов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700"/>
            </a:pPr>
            <a:r>
              <a:t>В функции этого общества входит, в частности,  обоснование необходимости увеличения ресурсного обеспечения муниципалитетов. Как правило, такое обоснование основывается на изобретении разного рода угроз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Гражданское общество служивых людей не организовано, но институализировано. Институтами этого общества являются бани, рестораны, охота, рыбалка, приходы разных конфессий, спортивные игры.…"/>
          <p:cNvSpPr txBox="1"/>
          <p:nvPr>
            <p:ph type="body" idx="1"/>
          </p:nvPr>
        </p:nvSpPr>
        <p:spPr>
          <a:xfrm>
            <a:off x="457200" y="845598"/>
            <a:ext cx="8229600" cy="4525965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spcBef>
                <a:spcPts val="600"/>
              </a:spcBef>
              <a:defRPr sz="2700"/>
            </a:pPr>
            <a:r>
              <a:t>Гражданское общество служивых людей не организовано, но институализировано. Институтами этого общества являются бани, рестораны, охота, рыбалка, приходы разных конфессий, спортивные игры.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 sz="2700"/>
            </a:pPr>
            <a:r>
              <a:t>Гражданское общество служивых людей неоднородно и разбито на кланы и клики, враждующие друг с другом. Основанием для конфликтов является ограниченность располагаемых ресурсов и стремление к их непрерывному переделу в пользу того или иного клана или клики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image1.png" descr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32951" y="177800"/>
            <a:ext cx="9180515" cy="6502400"/>
          </a:xfrm>
          <a:prstGeom prst="rect">
            <a:avLst/>
          </a:prstGeom>
          <a:ln w="38100">
            <a:solidFill>
              <a:srgbClr val="000000"/>
            </a:solidFill>
            <a:miter lim="400000"/>
          </a:ln>
        </p:spPr>
      </p:pic>
      <p:sp>
        <p:nvSpPr>
          <p:cNvPr id="121" name="административно=территориальная структура СССР"/>
          <p:cNvSpPr txBox="1"/>
          <p:nvPr/>
        </p:nvSpPr>
        <p:spPr>
          <a:xfrm>
            <a:off x="2349139" y="-129733"/>
            <a:ext cx="5615654" cy="358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/>
            <a:r>
              <a:t>административно=территориальная структура СССР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Номер слайда"/>
          <p:cNvSpPr txBox="1"/>
          <p:nvPr>
            <p:ph type="sldNum" sz="quarter" idx="4294967295"/>
          </p:nvPr>
        </p:nvSpPr>
        <p:spPr>
          <a:xfrm>
            <a:off x="8422820" y="6404293"/>
            <a:ext cx="263981" cy="2692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graphicFrame>
        <p:nvGraphicFramePr>
          <p:cNvPr id="162" name="Таблица"/>
          <p:cNvGraphicFramePr/>
          <p:nvPr/>
        </p:nvGraphicFramePr>
        <p:xfrm>
          <a:off x="320911" y="79210"/>
          <a:ext cx="8502180" cy="6369059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925338"/>
                <a:gridCol w="940965"/>
                <a:gridCol w="940966"/>
                <a:gridCol w="943198"/>
                <a:gridCol w="940966"/>
                <a:gridCol w="940965"/>
                <a:gridCol w="929804"/>
                <a:gridCol w="955477"/>
                <a:gridCol w="984498"/>
              </a:tblGrid>
              <a:tr h="476622"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Уровни управления
Уровни деления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Федеральный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Окружной (отраслевой)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Столичный (городов федерального значения)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Региональный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Городских округов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Муниципальных районов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Городских поселений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Поселений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493365"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Федеральный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Федеральные органы власти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Государственные служащие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гражданское общество служивых людей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гражданское общество служивых людей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гражданское общество служивых людей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гражданское общество служивых людей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гражданское общество служивых людей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гражданское общество служивых людей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540246"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Окружной (отраслевой)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Федеральные округа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Окружные власти, федеральные министерства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 vMerge="1">
                  <a:tcPr/>
                </a:tc>
                <a:tc vMerge="1">
                  <a:tcPr/>
                </a:tc>
                <a:tc vMerge="1">
                  <a:tcPr/>
                </a:tc>
                <a:tc vMerge="1">
                  <a:tcPr/>
                </a:tc>
                <a:tc vMerge="1">
                  <a:tcPr/>
                </a:tc>
                <a:tc vMerge="1">
                  <a:tcPr/>
                </a:tc>
              </a:tr>
              <a:tr h="719376"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городов федерального значения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Главные города, в которых находятся федеральные учреждения и организации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Главные города, в которых находятся окружные учреждения и организации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Столичные власти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 vMerge="1">
                  <a:tcPr/>
                </a:tc>
                <a:tc vMerge="1">
                  <a:tcPr/>
                </a:tc>
                <a:tc vMerge="1">
                  <a:tcPr/>
                </a:tc>
                <a:tc vMerge="1">
                  <a:tcPr/>
                </a:tc>
                <a:tc vMerge="1">
                  <a:tcPr/>
                </a:tc>
              </a:tr>
              <a:tr h="715492"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Региональный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Регионы, в которых находятся федеральные учреждения и организации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Регионы, в которых находятся окружные учреждения и организации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Префектуры Москвы, районы СПб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Власти субъектов федерации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 vMerge="1">
                  <a:tcPr/>
                </a:tc>
                <a:tc vMerge="1">
                  <a:tcPr/>
                </a:tc>
                <a:tc vMerge="1">
                  <a:tcPr/>
                </a:tc>
                <a:tc vMerge="1">
                  <a:tcPr/>
                </a:tc>
              </a:tr>
              <a:tr h="719376"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Городских округов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ЗАТО, наукограды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Городские округа, в которых находятся окружные учреждения и организации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Управы Москвы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Городские округа в составе субъекта федерации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Власти городских округов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 vMerge="1">
                  <a:tcPr/>
                </a:tc>
                <a:tc vMerge="1">
                  <a:tcPr/>
                </a:tc>
                <a:tc vMerge="1">
                  <a:tcPr/>
                </a:tc>
              </a:tr>
              <a:tr h="985615"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Муниципальных районов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Свободные экономические,рекреационные и другие зоны, заповедники и другие охраняемые территории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Муниципальные районы, в которых находятся окружные учреждения и организации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Муниципальные районы Москвы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Муниципальные районы в составе субъекта федерации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49287">
                        <a:lnSpc>
                          <a:spcPct val="70000"/>
                        </a:lnSpc>
                        <a:defRPr b="0" i="0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r>
                        <a:t>Муниципальные районы в составе городских округов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Власти муниципальных районов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 vMerge="1">
                  <a:tcPr/>
                </a:tc>
                <a:tc vMerge="1">
                  <a:tcPr/>
                </a:tc>
              </a:tr>
              <a:tr h="763488"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Городских поселений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Военные базы, гарнизоны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Городские поселения, в которых находятся окружные учреждения и организации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Внутрирайонные территории Москвы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Городские поселения в составе субъекта федерации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Городские поселения, входящие в состав городских округов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Городские поселения в составе района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Власти городских поселений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 vMerge="1">
                  <a:tcPr/>
                </a:tc>
              </a:tr>
              <a:tr h="955477"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Поселений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Военные базы, научные городки и пр.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Поселения, в которых находятся окружные учреждения и организации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Подмосковные поселки, входящие в состав Москвы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Поселения в составе субъекта федерации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Поселения, входящие в состав городских округов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Поселения в составе района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Поселения в составе городских поселений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800"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Власти поселений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В сложившейся системе согласования интересов между элементами административно-территориального устройства отсутствуют институты стратегического планирования и управления.…"/>
          <p:cNvSpPr txBox="1"/>
          <p:nvPr>
            <p:ph type="body" idx="1"/>
          </p:nvPr>
        </p:nvSpPr>
        <p:spPr>
          <a:xfrm>
            <a:off x="457200" y="821642"/>
            <a:ext cx="8229600" cy="4525965"/>
          </a:xfrm>
          <a:prstGeom prst="rect">
            <a:avLst/>
          </a:prstGeom>
        </p:spPr>
        <p:txBody>
          <a:bodyPr/>
          <a:lstStyle/>
          <a:p>
            <a:pPr marL="336042" indent="-336042" defTabSz="448055">
              <a:lnSpc>
                <a:spcPct val="90000"/>
              </a:lnSpc>
              <a:spcBef>
                <a:spcPts val="600"/>
              </a:spcBef>
              <a:defRPr sz="2600"/>
            </a:pPr>
            <a:r>
              <a:t>В сложившейся системе согласования интересов между элементами административно-территориального устройства отсутствуют институты стратегического планирования и управления.</a:t>
            </a:r>
          </a:p>
          <a:p>
            <a:pPr marL="336042" indent="-336042" defTabSz="448055">
              <a:lnSpc>
                <a:spcPct val="90000"/>
              </a:lnSpc>
              <a:spcBef>
                <a:spcPts val="600"/>
              </a:spcBef>
              <a:defRPr sz="2600"/>
            </a:pPr>
            <a:r>
              <a:t>В тоже время развиты институты оперативного и тактического согласования интересов при распределении и перераспределении ресурсов.</a:t>
            </a:r>
          </a:p>
          <a:p>
            <a:pPr marL="336042" indent="-336042" defTabSz="448055">
              <a:lnSpc>
                <a:spcPct val="90000"/>
              </a:lnSpc>
              <a:spcBef>
                <a:spcPts val="600"/>
              </a:spcBef>
              <a:defRPr sz="2600"/>
            </a:pPr>
            <a:r>
              <a:t> Эти институты представлены гражданским обществом служивых людей, которые для внешнего наблюдателя выступают как коррупция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Вариант реформирования"/>
          <p:cNvSpPr txBox="1"/>
          <p:nvPr>
            <p:ph type="title"/>
          </p:nvPr>
        </p:nvSpPr>
        <p:spPr>
          <a:xfrm>
            <a:off x="0" y="-1"/>
            <a:ext cx="9144000" cy="404666"/>
          </a:xfrm>
          <a:prstGeom prst="rect">
            <a:avLst/>
          </a:prstGeom>
        </p:spPr>
        <p:txBody>
          <a:bodyPr/>
          <a:lstStyle>
            <a:lvl1pPr defTabSz="731519">
              <a:defRPr sz="2100"/>
            </a:lvl1pPr>
          </a:lstStyle>
          <a:p>
            <a:pPr/>
            <a:r>
              <a:t>Вариант реформирования</a:t>
            </a:r>
          </a:p>
        </p:txBody>
      </p:sp>
      <p:graphicFrame>
        <p:nvGraphicFramePr>
          <p:cNvPr id="167" name="Таблица"/>
          <p:cNvGraphicFramePr/>
          <p:nvPr/>
        </p:nvGraphicFramePr>
        <p:xfrm>
          <a:off x="1" y="404662"/>
          <a:ext cx="9252520" cy="6453340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925251"/>
                <a:gridCol w="925251"/>
                <a:gridCol w="925251"/>
                <a:gridCol w="925251"/>
                <a:gridCol w="925251"/>
                <a:gridCol w="925251"/>
                <a:gridCol w="1036711"/>
                <a:gridCol w="813792"/>
                <a:gridCol w="925251"/>
                <a:gridCol w="925251"/>
              </a:tblGrid>
              <a:tr h="660838">
                <a:tc>
                  <a:txBody>
                    <a:bodyPr/>
                    <a:lstStyle/>
                    <a:p>
                      <a:pPr algn="ctr" defTabSz="649287">
                        <a:defRPr b="0" i="0" sz="900">
                          <a:uFill>
                            <a:solidFill>
                              <a:srgbClr val="000000"/>
                            </a:solidFill>
                          </a:uFill>
                        </a:defRPr>
                      </a:pPr>
                      <a:r>
                        <a:t>Уровни управления</a:t>
                      </a:r>
                    </a:p>
                    <a:p>
                      <a:pPr algn="ctr" defTabSz="649287">
                        <a:defRPr b="0" i="0" sz="900">
                          <a:uFill>
                            <a:solidFill>
                              <a:srgbClr val="000000"/>
                            </a:solidFill>
                          </a:uFill>
                        </a:defRPr>
                      </a:pPr>
                      <a:r>
                        <a:t>Уровни деления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Федеральный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Окружной (отраслевой)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Столичный (городов федерального значения)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Региональный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Уровень городских агломераций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Городских округов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административных районов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Городских поселений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Поселений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350765">
                <a:tc>
                  <a:txBody>
                    <a:bodyPr/>
                    <a:lstStyle/>
                    <a:p>
                      <a:pPr algn="ctr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Федеральный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F8F8F8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Федеральные органы власти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D3FF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Государственные служащие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D3FF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Государственные служащие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D3FF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Государственные служащие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D3FF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Государственные служащие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D3FF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Государственные служащие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D3FF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Государственные служащие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D3FF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    служащие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служащие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505801">
                <a:tc>
                  <a:txBody>
                    <a:bodyPr/>
                    <a:lstStyle/>
                    <a:p>
                      <a:pPr algn="ctr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Окружной (отраслевой)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F8F8F8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Федеральные округа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D3FF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Окружные власти, федеральные министерства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D3FF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Государственные служащие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D3FF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Государственные служащие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D3FF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Государственные служащие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D3FF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Государственные служащие,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D3FF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Государственные служащие,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D3FF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 служащие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 служащие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660838">
                <a:tc>
                  <a:txBody>
                    <a:bodyPr/>
                    <a:lstStyle/>
                    <a:p>
                      <a:pPr algn="ctr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городов федерального значения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F8F8F8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Города федерального значения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D3FF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Города федерального значения – столицы округов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D3FF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Столичные власти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D3FF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Государственные служащие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D3FF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Государственные служащие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D3FF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Государственные  служащие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D3FF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Государственные служащие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D3FF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служащие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служащие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505801">
                <a:tc>
                  <a:txBody>
                    <a:bodyPr/>
                    <a:lstStyle/>
                    <a:p>
                      <a:pPr algn="ctr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Региональный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F8F8F8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Регионы федерального значения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D3FF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Регионы окружного значения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D3FF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Префектуры Москвы, районы СПб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D3FF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Власти субъектов федерации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D3FF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Государственные служащие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D3FF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Государственные служащие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D3FF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Государственные служащие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D3FF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служащие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 служащие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970908">
                <a:tc>
                  <a:txBody>
                    <a:bodyPr/>
                    <a:lstStyle/>
                    <a:p>
                      <a:pPr algn="ctr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Уровень городских агломераций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F8F8F8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Городские агломерации федерального значения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D3FF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Городские агломерации окружного значения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D3FF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Городские агломерации в составе городов ффедерального федерального значения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D3FF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Городские агломерации регионального значения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D3FF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Власти городских агломераций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D3FF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Государственные служащие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D3FF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Государственные служащие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D3FF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Муниципальные служащие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Муниципальные служащие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660838">
                <a:tc>
                  <a:txBody>
                    <a:bodyPr/>
                    <a:lstStyle/>
                    <a:p>
                      <a:pPr algn="ctr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Городских округов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F8F8F8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Городские округа федерального значения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D3FF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Городские округа окружного значения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D3FF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Управы Москвы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D3FF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Городские округа в составе субъекта федерации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D3FF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Городские округа в составе агломераций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D3FF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Власти городских округов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D3FF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Государственные служащие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D3FF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Муниципальные служащие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Муниципальные служашие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815874">
                <a:tc>
                  <a:txBody>
                    <a:bodyPr/>
                    <a:lstStyle/>
                    <a:p>
                      <a:pPr algn="ctr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Административных  районов  (на базе муниципальных районов)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F8F8F8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Административные районы федерального значения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D3FF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Административные районы окружного значения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D3FF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Административные районы Москвы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D3FF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Административные  районы в составе субъекта федерации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D3FF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Административные районы в  составе агломераций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D3FF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Административные районы городов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D3FF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Власти административных районов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D3FF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муниципальные служащие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Муниципальные служащие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660838">
                <a:tc>
                  <a:txBody>
                    <a:bodyPr/>
                    <a:lstStyle/>
                    <a:p>
                      <a:pPr algn="ctr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Городских поселений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Городские поселения федерального значения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Городские поселения окружного значения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Внутрирайонные территории Москвы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Городские поселения в составе субъекта федерации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Городские поселения в составе агломераций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Городские поселения, входящие в состав городских округов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Городские поселения в составе района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Власти городских поселений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Муниципальные служащие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660838">
                <a:tc>
                  <a:txBody>
                    <a:bodyPr/>
                    <a:lstStyle/>
                    <a:p>
                      <a:pPr algn="ctr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Поселений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Поселения федерального значения.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Поселения окружного значения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Подмосковные поселки, входящие в состав Москвы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Поселения в составе субъекта федерации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Сельские поселения в составе агломераций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Поселения, входящие в состав городских округов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Поселения в составе района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Поселения в составе городских поселений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49287">
                        <a:defRPr b="0" i="0" sz="1800">
                          <a:uFillTx/>
                        </a:defRPr>
                      </a:pPr>
                      <a:r>
                        <a:rPr sz="9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Власти поселений</a:t>
                      </a:r>
                    </a:p>
                  </a:txBody>
                  <a:tcPr marL="18000" marR="18000" marT="18000" marB="180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68" name="Номер слайда"/>
          <p:cNvSpPr txBox="1"/>
          <p:nvPr>
            <p:ph type="sldNum" sz="quarter" idx="4294967295"/>
          </p:nvPr>
        </p:nvSpPr>
        <p:spPr>
          <a:xfrm>
            <a:off x="8422820" y="6221730"/>
            <a:ext cx="263981" cy="2692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>
            <a:lvl1pPr defTabSz="914400">
              <a:defRPr>
                <a:uFillTx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Вариант сокращения количества уровней"/>
          <p:cNvSpPr txBox="1"/>
          <p:nvPr>
            <p:ph type="title"/>
          </p:nvPr>
        </p:nvSpPr>
        <p:spPr>
          <a:xfrm>
            <a:off x="0" y="-2"/>
            <a:ext cx="9144000" cy="476676"/>
          </a:xfrm>
          <a:prstGeom prst="rect">
            <a:avLst/>
          </a:prstGeom>
        </p:spPr>
        <p:txBody>
          <a:bodyPr/>
          <a:lstStyle>
            <a:lvl1pPr>
              <a:defRPr sz="2700"/>
            </a:lvl1pPr>
          </a:lstStyle>
          <a:p>
            <a:pPr/>
            <a:r>
              <a:t>Вариант сокращения количества уровней</a:t>
            </a:r>
          </a:p>
        </p:txBody>
      </p:sp>
      <p:graphicFrame>
        <p:nvGraphicFramePr>
          <p:cNvPr id="171" name="Таблица"/>
          <p:cNvGraphicFramePr/>
          <p:nvPr/>
        </p:nvGraphicFramePr>
        <p:xfrm>
          <a:off x="0" y="476672"/>
          <a:ext cx="9144000" cy="6381330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1524000"/>
                <a:gridCol w="1524000"/>
                <a:gridCol w="1524000"/>
                <a:gridCol w="1524000"/>
                <a:gridCol w="1524000"/>
                <a:gridCol w="1524000"/>
              </a:tblGrid>
              <a:tr h="1063555">
                <a:tc>
                  <a:txBody>
                    <a:bodyPr/>
                    <a:lstStyle/>
                    <a:p>
                      <a:pPr indent="39687" algn="ctr" defTabSz="649287">
                        <a:defRPr b="0" i="0" sz="1000">
                          <a:uFill>
                            <a:solidFill>
                              <a:srgbClr val="000000"/>
                            </a:solidFill>
                          </a:uFill>
                        </a:defRPr>
                      </a:pPr>
                      <a:r>
                        <a:t>Уровни управления </a:t>
                      </a:r>
                    </a:p>
                    <a:p>
                      <a:pPr indent="39687" algn="ctr" defTabSz="649287">
                        <a:defRPr b="0" i="0" sz="1000">
                          <a:uFill>
                            <a:solidFill>
                              <a:srgbClr val="000000"/>
                            </a:solidFill>
                          </a:uFill>
                        </a:defRPr>
                      </a:pPr>
                      <a:r>
                        <a:t>Уровни деления</a:t>
                      </a:r>
                    </a:p>
                  </a:txBody>
                  <a:tcPr marL="63500" marR="63500" marT="63500" marB="635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Федеральный</a:t>
                      </a:r>
                    </a:p>
                  </a:txBody>
                  <a:tcPr marL="63500" marR="63500" marT="63500" marB="635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окружной -отраслевой</a:t>
                      </a:r>
                    </a:p>
                  </a:txBody>
                  <a:tcPr marL="63500" marR="63500" marT="63500" marB="635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городской</a:t>
                      </a:r>
                    </a:p>
                  </a:txBody>
                  <a:tcPr marL="63500" marR="63500" marT="63500" marB="635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административных районов</a:t>
                      </a:r>
                    </a:p>
                  </a:txBody>
                  <a:tcPr marL="63500" marR="63500" marT="63500" marB="635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ctr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муниципальный</a:t>
                      </a:r>
                    </a:p>
                  </a:txBody>
                  <a:tcPr marL="63500" marR="63500" marT="63500" marB="635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1063555">
                <a:tc>
                  <a:txBody>
                    <a:bodyPr/>
                    <a:lstStyle/>
                    <a:p>
                      <a:pPr indent="39687" algn="ctr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Федеральный</a:t>
                      </a:r>
                    </a:p>
                  </a:txBody>
                  <a:tcPr marL="63500" marR="63500" marT="63500" marB="635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b="1" sz="1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Федеральные органы власти</a:t>
                      </a:r>
                    </a:p>
                  </a:txBody>
                  <a:tcPr marL="63500" marR="63500" marT="63500" marB="635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A6AAA9"/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Государственные служащие</a:t>
                      </a:r>
                    </a:p>
                  </a:txBody>
                  <a:tcPr marL="63500" marR="63500" marT="63500" marB="635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A6AAA9"/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Государственные служащие</a:t>
                      </a:r>
                    </a:p>
                  </a:txBody>
                  <a:tcPr marL="63500" marR="63500" marT="63500" marB="635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A6AAA9"/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Государственные служащие</a:t>
                      </a:r>
                    </a:p>
                  </a:txBody>
                  <a:tcPr marL="63500" marR="63500" marT="63500" marB="635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A6AAA9"/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муниципальные служащие</a:t>
                      </a:r>
                    </a:p>
                  </a:txBody>
                  <a:tcPr marL="63500" marR="63500" marT="63500" marB="635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1063555">
                <a:tc>
                  <a:txBody>
                    <a:bodyPr/>
                    <a:lstStyle/>
                    <a:p>
                      <a:pPr indent="39687" algn="ctr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окружной</a:t>
                      </a:r>
                    </a:p>
                  </a:txBody>
                  <a:tcPr marL="63500" marR="63500" marT="63500" marB="635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Федеральные округа</a:t>
                      </a:r>
                    </a:p>
                  </a:txBody>
                  <a:tcPr marL="63500" marR="63500" marT="63500" marB="635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A6AAA9"/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b="1" sz="1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Окружные власти, федеральные министерства</a:t>
                      </a:r>
                    </a:p>
                  </a:txBody>
                  <a:tcPr marL="63500" marR="63500" marT="63500" marB="635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A6AAA9"/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Государственные служащие</a:t>
                      </a:r>
                    </a:p>
                  </a:txBody>
                  <a:tcPr marL="63500" marR="63500" marT="63500" marB="635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A6AAA9"/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Государственные служащие</a:t>
                      </a:r>
                    </a:p>
                  </a:txBody>
                  <a:tcPr marL="63500" marR="63500" marT="63500" marB="635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A6AAA9"/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муниципальные служащие</a:t>
                      </a:r>
                    </a:p>
                  </a:txBody>
                  <a:tcPr marL="63500" marR="63500" marT="63500" marB="635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1063555">
                <a:tc>
                  <a:txBody>
                    <a:bodyPr/>
                    <a:lstStyle/>
                    <a:p>
                      <a:pPr indent="39687" algn="ctr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городской</a:t>
                      </a:r>
                    </a:p>
                  </a:txBody>
                  <a:tcPr marL="63500" marR="63500" marT="63500" marB="635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города федерального значения</a:t>
                      </a:r>
                    </a:p>
                  </a:txBody>
                  <a:tcPr marL="63500" marR="63500" marT="63500" marB="635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A6AAA9"/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города окружного значения</a:t>
                      </a:r>
                    </a:p>
                  </a:txBody>
                  <a:tcPr marL="63500" marR="63500" marT="63500" marB="635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A6AAA9"/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b="1" sz="1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городские органы власти</a:t>
                      </a:r>
                    </a:p>
                  </a:txBody>
                  <a:tcPr marL="63500" marR="63500" marT="63500" marB="635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A6AAA9"/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Государственные служащие</a:t>
                      </a:r>
                    </a:p>
                  </a:txBody>
                  <a:tcPr marL="63500" marR="63500" marT="63500" marB="635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A6AAA9"/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муниципальные служащие</a:t>
                      </a:r>
                    </a:p>
                  </a:txBody>
                  <a:tcPr marL="63500" marR="63500" marT="63500" marB="635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1063555">
                <a:tc>
                  <a:txBody>
                    <a:bodyPr/>
                    <a:lstStyle/>
                    <a:p>
                      <a:pPr indent="39687" algn="ctr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административных районов</a:t>
                      </a:r>
                    </a:p>
                  </a:txBody>
                  <a:tcPr marL="63500" marR="63500" marT="63500" marB="635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федеральные административные районы</a:t>
                      </a:r>
                    </a:p>
                  </a:txBody>
                  <a:tcPr marL="63500" marR="63500" marT="63500" marB="635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A6AAA9"/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окружные административные районы</a:t>
                      </a:r>
                    </a:p>
                  </a:txBody>
                  <a:tcPr marL="63500" marR="63500" marT="63500" marB="635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A6AAA9"/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внутригородские административные районы</a:t>
                      </a:r>
                    </a:p>
                  </a:txBody>
                  <a:tcPr marL="63500" marR="63500" marT="63500" marB="635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A6AAA9"/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b="1" sz="1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власти административных районов</a:t>
                      </a:r>
                    </a:p>
                  </a:txBody>
                  <a:tcPr marL="63500" marR="63500" marT="63500" marB="635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A6AAA9"/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муниципальные служащие</a:t>
                      </a:r>
                    </a:p>
                  </a:txBody>
                  <a:tcPr marL="63500" marR="63500" marT="63500" marB="635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1063555">
                <a:tc>
                  <a:txBody>
                    <a:bodyPr/>
                    <a:lstStyle/>
                    <a:p>
                      <a:pPr indent="39687" algn="ctr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муниципальный</a:t>
                      </a:r>
                    </a:p>
                  </a:txBody>
                  <a:tcPr marL="63500" marR="63500" marT="63500" marB="635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муниципалитеты федерального значения</a:t>
                      </a:r>
                    </a:p>
                  </a:txBody>
                  <a:tcPr marL="63500" marR="63500" marT="63500" marB="635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муниципалитеты окружного значения</a:t>
                      </a:r>
                    </a:p>
                  </a:txBody>
                  <a:tcPr marL="63500" marR="63500" marT="63500" marB="635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муниципалитеты городского значения</a:t>
                      </a:r>
                    </a:p>
                  </a:txBody>
                  <a:tcPr marL="63500" marR="63500" marT="63500" marB="635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муниципалитеты районного значения</a:t>
                      </a:r>
                    </a:p>
                  </a:txBody>
                  <a:tcPr marL="63500" marR="63500" marT="63500" marB="635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b="1" sz="1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муниципальные власти</a:t>
                      </a:r>
                    </a:p>
                  </a:txBody>
                  <a:tcPr marL="63500" marR="63500" marT="63500" marB="63500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72" name="Номер слайда"/>
          <p:cNvSpPr txBox="1"/>
          <p:nvPr>
            <p:ph type="sldNum" sz="quarter" idx="4294967295"/>
          </p:nvPr>
        </p:nvSpPr>
        <p:spPr>
          <a:xfrm>
            <a:off x="8422820" y="6221730"/>
            <a:ext cx="263981" cy="2692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>
            <a:lvl1pPr defTabSz="914400">
              <a:defRPr>
                <a:uFillTx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Такая радикальная реформа административно-территориального деления предполагает элиминацию уровней городов федерального значения, регионов, муниципальных районов, огосударствливание статуса городов, изменение статусов муниципалитетов и формирование принципиально новых форм согласования интересов между элементами территориального устройства."/>
          <p:cNvSpPr txBox="1"/>
          <p:nvPr>
            <p:ph type="body" idx="1"/>
          </p:nvPr>
        </p:nvSpPr>
        <p:spPr>
          <a:xfrm>
            <a:off x="457200" y="836710"/>
            <a:ext cx="8229600" cy="5289455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</a:lvl1pPr>
          </a:lstStyle>
          <a:p>
            <a:pPr/>
            <a:r>
              <a:t>Такая радикальная реформа административно-территориального деления предполагает элиминацию уровней городов федерального значения, регионов, муниципальных районов, огосударствливание статуса городов, изменение статусов муниципалитетов и формирование принципиально новых форм согласования интересов между элементами территориального устройства.</a:t>
            </a:r>
          </a:p>
        </p:txBody>
      </p:sp>
      <p:sp>
        <p:nvSpPr>
          <p:cNvPr id="175" name="Номер слайда"/>
          <p:cNvSpPr txBox="1"/>
          <p:nvPr>
            <p:ph type="sldNum" sz="quarter" idx="4294967295"/>
          </p:nvPr>
        </p:nvSpPr>
        <p:spPr>
          <a:xfrm>
            <a:off x="8422820" y="6221730"/>
            <a:ext cx="263981" cy="2692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>
            <a:lvl1pPr defTabSz="914400">
              <a:defRPr>
                <a:uFillTx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По диагонали расположены названия органов КПСС.…"/>
          <p:cNvSpPr txBox="1"/>
          <p:nvPr>
            <p:ph type="body" idx="1"/>
          </p:nvPr>
        </p:nvSpPr>
        <p:spPr>
          <a:xfrm>
            <a:off x="683707" y="780457"/>
            <a:ext cx="8229601" cy="4525965"/>
          </a:xfrm>
          <a:prstGeom prst="rect">
            <a:avLst/>
          </a:prstGeom>
        </p:spPr>
        <p:txBody>
          <a:bodyPr/>
          <a:lstStyle/>
          <a:p>
            <a:pPr marL="0" indent="0" defTabSz="448055">
              <a:lnSpc>
                <a:spcPct val="90000"/>
              </a:lnSpc>
              <a:buSzTx/>
              <a:buNone/>
              <a:defRPr sz="3100"/>
            </a:pPr>
            <a:r>
              <a:t>По диагонали расположены названия органов КПСС.</a:t>
            </a:r>
          </a:p>
          <a:p>
            <a:pPr marL="0" indent="0" defTabSz="448055">
              <a:lnSpc>
                <a:spcPct val="90000"/>
              </a:lnSpc>
              <a:buSzTx/>
              <a:buNone/>
              <a:defRPr sz="3100"/>
            </a:pPr>
            <a:r>
              <a:t>Под диагональю – названия элементов административно-территориального устройства, частей, на которые делился СССР</a:t>
            </a:r>
          </a:p>
          <a:p>
            <a:pPr marL="0" indent="0" defTabSz="448055">
              <a:lnSpc>
                <a:spcPct val="90000"/>
              </a:lnSpc>
              <a:buSzTx/>
              <a:buNone/>
              <a:defRPr sz="3100"/>
            </a:pPr>
            <a:r>
              <a:t>Над диагональю – партийные и советские должности первых лиц –руководителей элементов административно-территориального устройства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Первые лица всех элементов административно-территориального устройства были членами коллегиальных органов управления – Съездов КПСС, пленумов ЦК КПСС, членов ЦК партий республик, членов обкомов, горкомов и райкомов КПСС, депутатами Советов народных депутатов.…"/>
          <p:cNvSpPr txBox="1"/>
          <p:nvPr>
            <p:ph type="body" idx="1"/>
          </p:nvPr>
        </p:nvSpPr>
        <p:spPr>
          <a:xfrm>
            <a:off x="457200" y="459620"/>
            <a:ext cx="8229600" cy="5666545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spcBef>
                <a:spcPts val="600"/>
              </a:spcBef>
              <a:defRPr sz="2700"/>
            </a:pPr>
            <a:r>
              <a:t>Первые лица всех элементов административно-территориального устройства были членами коллегиальных органов управления – Съездов КПСС, пленумов ЦК КПСС, членов ЦК партий республик, членов обкомов, горкомов и райкомов КПСС, депутатами Советов народных депутатов.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700"/>
            </a:pPr>
            <a:r>
              <a:t>В деятельности коллегиальных органов управления элементы административно-территориального устройства консолидировались в целостность государства.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700"/>
            </a:pPr>
            <a:r>
              <a:t>На съездах и пленумах партийных органов определялись стратегические цели и пропорции распределения ресурсов между отраслями народного хозяйства и элементами административно-территориального устройства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Оперативные и тактические решения в части перераспределения ресурсов принимались бюро ЦК Партий республик в составе СССР, бюро обкомов, горкомов и райкомов КПСС.…"/>
          <p:cNvSpPr txBox="1"/>
          <p:nvPr>
            <p:ph type="body" idx="1"/>
          </p:nvPr>
        </p:nvSpPr>
        <p:spPr>
          <a:xfrm>
            <a:off x="299961" y="620484"/>
            <a:ext cx="8229601" cy="5693232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spcBef>
                <a:spcPts val="600"/>
              </a:spcBef>
              <a:defRPr sz="2700"/>
            </a:pPr>
            <a:r>
              <a:t>Оперативные и тактические решения в части перераспределения ресурсов принимались бюро ЦК Партий республик в составе СССР, бюро обкомов, горкомов и райкомов КПСС.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 sz="2700"/>
            </a:pPr>
            <a:r>
              <a:t>Все руководители предприятий и организаций были членами ЦК партий республик, членами и кандидатами в члены обкомов, горкомов и райкомов КПСС, членами КПСС, находившимися на партийном учете в соответствующих территориальных партийных организациях.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 sz="2700"/>
            </a:pPr>
            <a:r>
              <a:t>Неподчинение решениям бюро территориальных партийных органов каралось исключением из КПСС, что равносильно было социальной смерти.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9" name="Таблица"/>
          <p:cNvGraphicFramePr/>
          <p:nvPr/>
        </p:nvGraphicFramePr>
        <p:xfrm>
          <a:off x="128006" y="268678"/>
          <a:ext cx="8891163" cy="9015921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1072996"/>
                <a:gridCol w="1126646"/>
                <a:gridCol w="1151235"/>
                <a:gridCol w="975756"/>
                <a:gridCol w="974638"/>
                <a:gridCol w="917635"/>
                <a:gridCol w="823748"/>
                <a:gridCol w="881868"/>
                <a:gridCol w="963460"/>
              </a:tblGrid>
              <a:tr h="609344">
                <a:tc>
                  <a:txBody>
                    <a:bodyPr/>
                    <a:lstStyle/>
                    <a:p>
                      <a:pPr indent="39687" algn="l" defTabSz="456529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1100">
                          <a:solidFill>
                            <a:srgbClr val="141414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Уровни управления
Уровни структуры</a:t>
                      </a:r>
                    </a:p>
                  </a:txBody>
                  <a:tcPr marL="63500" marR="63500" marT="63500" marB="63500" anchor="ctr" anchorCtr="0" horzOverflow="overflow">
                    <a:lnL w="3175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3175">
                      <a:solidFill>
                        <a:srgbClr val="000000"/>
                      </a:solidFill>
                      <a:miter lim="0"/>
                    </a:lnT>
                    <a:lnB w="12700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456529">
                        <a:defRPr b="0" i="0" sz="1800">
                          <a:uFillTx/>
                        </a:defRPr>
                      </a:pPr>
                      <a:r>
                        <a:rPr b="1" sz="1100">
                          <a:solidFill>
                            <a:srgbClr val="141414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СССР</a:t>
                      </a:r>
                    </a:p>
                  </a:txBody>
                  <a:tcPr marL="63500" marR="63500" marT="63500" marB="63500" anchor="ctr" anchorCtr="0" horzOverflow="overflow">
                    <a:lnL w="12700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3175">
                      <a:solidFill>
                        <a:srgbClr val="000000"/>
                      </a:solidFill>
                      <a:miter lim="0"/>
                    </a:lnT>
                    <a:lnB w="12700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456529">
                        <a:defRPr b="0" i="0" sz="1800">
                          <a:uFillTx/>
                        </a:defRPr>
                      </a:pPr>
                      <a:r>
                        <a:rPr b="1" sz="1100">
                          <a:solidFill>
                            <a:srgbClr val="141414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Столичный</a:t>
                      </a:r>
                    </a:p>
                  </a:txBody>
                  <a:tcPr marL="63500" marR="63500" marT="63500" marB="63500" anchor="ctr" anchorCtr="0" horzOverflow="overflow">
                    <a:lnL w="12700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3175">
                      <a:solidFill>
                        <a:srgbClr val="000000"/>
                      </a:solidFill>
                      <a:miter lim="0"/>
                    </a:lnT>
                    <a:lnB w="12700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456529">
                        <a:defRPr b="0" i="0" sz="1800">
                          <a:uFillTx/>
                        </a:defRPr>
                      </a:pPr>
                      <a:r>
                        <a:rPr b="1" sz="1100">
                          <a:solidFill>
                            <a:srgbClr val="141414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Окружной (отраслевой)</a:t>
                      </a:r>
                    </a:p>
                  </a:txBody>
                  <a:tcPr marL="63500" marR="63500" marT="63500" marB="63500" anchor="ctr" anchorCtr="0" horzOverflow="overflow">
                    <a:lnL w="12700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3175">
                      <a:solidFill>
                        <a:srgbClr val="000000"/>
                      </a:solidFill>
                      <a:miter lim="0"/>
                    </a:lnT>
                    <a:lnB w="12700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456529">
                        <a:defRPr b="0" i="0" sz="1800">
                          <a:uFillTx/>
                        </a:defRPr>
                      </a:pPr>
                      <a:r>
                        <a:rPr b="1" sz="11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Республиканский</a:t>
                      </a:r>
                    </a:p>
                  </a:txBody>
                  <a:tcPr marL="63500" marR="63500" marT="63500" marB="63500" anchor="ctr" anchorCtr="0" horzOverflow="overflow">
                    <a:lnL w="12700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3175">
                      <a:solidFill>
                        <a:srgbClr val="000000"/>
                      </a:solidFill>
                      <a:miter lim="0"/>
                    </a:lnT>
                    <a:lnB w="12700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456529">
                        <a:defRPr b="0" i="0" sz="1800">
                          <a:uFillTx/>
                        </a:defRPr>
                      </a:pPr>
                      <a:r>
                        <a:rPr b="1" sz="11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Областной</a:t>
                      </a:r>
                    </a:p>
                  </a:txBody>
                  <a:tcPr marL="63500" marR="63500" marT="63500" marB="63500" anchor="ctr" anchorCtr="0" horzOverflow="overflow">
                    <a:lnL w="12700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3175">
                      <a:solidFill>
                        <a:srgbClr val="000000"/>
                      </a:solidFill>
                      <a:miter lim="0"/>
                    </a:lnT>
                    <a:lnB w="12700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456529">
                        <a:defRPr b="0" i="0" sz="1800">
                          <a:uFillTx/>
                        </a:defRPr>
                      </a:pPr>
                      <a:r>
                        <a:rPr b="1" sz="11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Городской</a:t>
                      </a:r>
                    </a:p>
                  </a:txBody>
                  <a:tcPr marL="63500" marR="63500" marT="63500" marB="63500" anchor="ctr" anchorCtr="0" horzOverflow="overflow">
                    <a:lnL w="12700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3175">
                      <a:solidFill>
                        <a:srgbClr val="000000"/>
                      </a:solidFill>
                      <a:miter lim="0"/>
                    </a:lnT>
                    <a:lnB w="12700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456529">
                        <a:defRPr b="0" i="0" sz="1800">
                          <a:uFillTx/>
                        </a:defRPr>
                      </a:pPr>
                      <a:r>
                        <a:rPr b="1" sz="11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Районный</a:t>
                      </a:r>
                    </a:p>
                  </a:txBody>
                  <a:tcPr marL="63500" marR="63500" marT="63500" marB="63500" anchor="ctr" anchorCtr="0" horzOverflow="overflow">
                    <a:lnL w="12700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3175">
                      <a:solidFill>
                        <a:srgbClr val="000000"/>
                      </a:solidFill>
                      <a:miter lim="0"/>
                    </a:lnT>
                    <a:lnB w="12700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456529">
                        <a:defRPr b="0" i="0" sz="1800">
                          <a:uFillTx/>
                        </a:defRPr>
                      </a:pPr>
                      <a:r>
                        <a:rPr b="1" sz="11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Поселенческий</a:t>
                      </a:r>
                    </a:p>
                  </a:txBody>
                  <a:tcPr marL="63500" marR="63500" marT="63500" marB="63500" anchor="ctr" anchorCtr="0" horzOverflow="overflow">
                    <a:lnL w="12700">
                      <a:solidFill>
                        <a:srgbClr val="000000"/>
                      </a:solidFill>
                      <a:miter lim="0"/>
                    </a:lnL>
                    <a:lnR w="3175">
                      <a:solidFill>
                        <a:srgbClr val="000000"/>
                      </a:solidFill>
                      <a:miter lim="0"/>
                    </a:lnR>
                    <a:lnT w="3175">
                      <a:solidFill>
                        <a:srgbClr val="000000"/>
                      </a:solidFill>
                      <a:miter lim="0"/>
                    </a:lnT>
                    <a:lnB w="12700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1048201">
                <a:tc>
                  <a:txBody>
                    <a:bodyPr/>
                    <a:lstStyle/>
                    <a:p>
                      <a:pPr indent="39687" algn="l" defTabSz="456529">
                        <a:defRPr b="0" i="0" sz="1800">
                          <a:uFillTx/>
                        </a:defRPr>
                      </a:pPr>
                      <a:r>
                        <a:rPr b="1" sz="1100">
                          <a:solidFill>
                            <a:srgbClr val="141414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Союзный</a:t>
                      </a:r>
                    </a:p>
                  </a:txBody>
                  <a:tcPr marL="63500" marR="63500" marT="63500" marB="63500" anchor="ctr" anchorCtr="0" horzOverflow="overflow">
                    <a:lnL w="3175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12700">
                      <a:solidFill>
                        <a:srgbClr val="000000"/>
                      </a:solidFill>
                      <a:miter lim="0"/>
                    </a:lnT>
                    <a:lnB w="12700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456529">
                        <a:defRPr b="0" i="0" sz="1800">
                          <a:uFillTx/>
                        </a:defRPr>
                      </a:pPr>
                      <a:r>
                        <a:rPr b="1" sz="1100">
                          <a:solidFill>
                            <a:srgbClr val="141414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ЦК КПСС, Верховный Совет СССР, Совет министров СССР</a:t>
                      </a:r>
                    </a:p>
                  </a:txBody>
                  <a:tcPr marL="63500" marR="63500" marT="63500" marB="63500" anchor="ctr" anchorCtr="0" horzOverflow="overflow">
                    <a:lnL w="12700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12700">
                      <a:solidFill>
                        <a:srgbClr val="000000"/>
                      </a:solidFill>
                      <a:miter lim="0"/>
                    </a:lnT>
                    <a:lnB w="12700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456529">
                        <a:defRPr b="0" i="0" sz="1800">
                          <a:uFillTx/>
                        </a:defRPr>
                      </a:pPr>
                      <a:r>
                        <a:rPr sz="1100">
                          <a:solidFill>
                            <a:srgbClr val="141414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Члены ЦК КПСС, депутаты ВС СССР</a:t>
                      </a:r>
                    </a:p>
                  </a:txBody>
                  <a:tcPr marL="63500" marR="63500" marT="63500" marB="63500" anchor="ctr" anchorCtr="0" horzOverflow="overflow">
                    <a:lnL w="12700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12700">
                      <a:solidFill>
                        <a:srgbClr val="000000"/>
                      </a:solidFill>
                      <a:miter lim="0"/>
                    </a:lnT>
                    <a:lnB w="12700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defTabSz="456529">
                        <a:defRPr b="0" i="0" sz="1800">
                          <a:uFillTx/>
                        </a:defRPr>
                      </a:pPr>
                      <a:r>
                        <a:rPr sz="1100">
                          <a:solidFill>
                            <a:srgbClr val="141414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Члены первичных парторганизаций</a:t>
                      </a:r>
                    </a:p>
                  </a:txBody>
                  <a:tcPr marL="63500" marR="63500" marT="63500" marB="63500" anchor="ctr" anchorCtr="0" horzOverflow="overflow">
                    <a:lnL w="12700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12700">
                      <a:solidFill>
                        <a:srgbClr val="000000"/>
                      </a:solidFill>
                      <a:miter lim="0"/>
                    </a:lnT>
                    <a:lnB w="12700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 defTabSz="456529">
                        <a:defRPr b="0" i="0" sz="1800">
                          <a:uFillTx/>
                        </a:defRPr>
                      </a:pPr>
                      <a:r>
                        <a:rPr sz="1500">
                          <a:uFill>
                            <a:solidFill>
                              <a:srgbClr val="000000"/>
                            </a:solidFill>
                          </a:u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члены первичных парторганизаций</a:t>
                      </a:r>
                    </a:p>
                  </a:txBody>
                  <a:tcPr marL="63500" marR="63500" marT="63500" marB="63500" anchor="ctr" anchorCtr="0" horzOverflow="overflow">
                    <a:lnL w="12700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12700">
                      <a:solidFill>
                        <a:srgbClr val="000000"/>
                      </a:solidFill>
                      <a:miter lim="0"/>
                    </a:lnT>
                    <a:lnB w="12700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l" defTabSz="456529">
                        <a:defRPr b="0" i="0" sz="1800">
                          <a:uFillTx/>
                        </a:defRPr>
                      </a:pPr>
                      <a:r>
                        <a:rPr sz="1500">
                          <a:uFill>
                            <a:solidFill>
                              <a:srgbClr val="000000"/>
                            </a:solidFill>
                          </a:u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члены первичных парторганизаций</a:t>
                      </a:r>
                    </a:p>
                  </a:txBody>
                  <a:tcPr marL="63500" marR="63500" marT="63500" marB="63500" anchor="ctr" anchorCtr="0" horzOverflow="overflow">
                    <a:lnL w="12700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12700">
                      <a:solidFill>
                        <a:srgbClr val="000000"/>
                      </a:solidFill>
                      <a:miter lim="0"/>
                    </a:lnT>
                    <a:lnB w="12700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l" defTabSz="456529">
                        <a:defRPr b="0" i="0" sz="1800">
                          <a:uFillTx/>
                        </a:defRPr>
                      </a:pPr>
                      <a:r>
                        <a:rPr sz="1500">
                          <a:uFill>
                            <a:solidFill>
                              <a:srgbClr val="000000"/>
                            </a:solidFill>
                          </a:u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члены первичных парторганизаций</a:t>
                      </a:r>
                    </a:p>
                  </a:txBody>
                  <a:tcPr marL="63500" marR="63500" marT="63500" marB="63500" anchor="ctr" anchorCtr="0" horzOverflow="overflow">
                    <a:lnL w="12700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12700">
                      <a:solidFill>
                        <a:srgbClr val="000000"/>
                      </a:solidFill>
                      <a:miter lim="0"/>
                    </a:lnT>
                    <a:lnB w="12700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l" defTabSz="456529">
                        <a:defRPr b="0" i="0" sz="1800">
                          <a:uFillTx/>
                        </a:defRPr>
                      </a:pPr>
                      <a:r>
                        <a:rPr sz="1500">
                          <a:uFill>
                            <a:solidFill>
                              <a:srgbClr val="000000"/>
                            </a:solidFill>
                          </a:u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члены первичных парторганизаций</a:t>
                      </a:r>
                    </a:p>
                  </a:txBody>
                  <a:tcPr marL="63500" marR="63500" marT="63500" marB="63500" anchor="ctr" anchorCtr="0" horzOverflow="overflow">
                    <a:lnL w="12700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12700">
                      <a:solidFill>
                        <a:srgbClr val="000000"/>
                      </a:solidFill>
                      <a:miter lim="0"/>
                    </a:lnT>
                    <a:lnB w="12700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l" defTabSz="456529">
                        <a:defRPr b="0" i="0" sz="1800">
                          <a:uFillTx/>
                        </a:defRPr>
                      </a:pPr>
                      <a:r>
                        <a:rPr sz="1500">
                          <a:uFill>
                            <a:solidFill>
                              <a:srgbClr val="000000"/>
                            </a:solidFill>
                          </a:uFill>
                          <a:latin typeface="Helvetica Light"/>
                          <a:ea typeface="Helvetica Light"/>
                          <a:cs typeface="Helvetica Light"/>
                          <a:sym typeface="Helvetica Light"/>
                        </a:rPr>
                        <a:t>члены первичных парторганизаций</a:t>
                      </a:r>
                    </a:p>
                  </a:txBody>
                  <a:tcPr marL="63500" marR="63500" marT="63500" marB="63500" anchor="ctr" anchorCtr="0" horzOverflow="overflow">
                    <a:lnL w="12700">
                      <a:solidFill>
                        <a:srgbClr val="000000"/>
                      </a:solidFill>
                      <a:miter lim="0"/>
                    </a:lnL>
                    <a:lnR w="3175">
                      <a:solidFill>
                        <a:srgbClr val="000000"/>
                      </a:solidFill>
                      <a:miter lim="0"/>
                    </a:lnR>
                    <a:lnT w="12700">
                      <a:solidFill>
                        <a:srgbClr val="000000"/>
                      </a:solidFill>
                      <a:miter lim="0"/>
                    </a:lnT>
                    <a:lnB w="12700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590985">
                <a:tc>
                  <a:txBody>
                    <a:bodyPr/>
                    <a:lstStyle/>
                    <a:p>
                      <a:pPr indent="39687" algn="l" defTabSz="456529">
                        <a:defRPr b="0" i="0" sz="1800">
                          <a:uFillTx/>
                        </a:defRPr>
                      </a:pPr>
                      <a:r>
                        <a:rPr b="1" sz="1100">
                          <a:solidFill>
                            <a:srgbClr val="141414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Столичный</a:t>
                      </a:r>
                    </a:p>
                  </a:txBody>
                  <a:tcPr marL="63500" marR="63500" marT="63500" marB="63500" anchor="ctr" anchorCtr="0" horzOverflow="overflow">
                    <a:lnL w="3175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12700">
                      <a:solidFill>
                        <a:srgbClr val="000000"/>
                      </a:solidFill>
                      <a:miter lim="0"/>
                    </a:lnT>
                    <a:lnB w="12700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456529">
                        <a:defRPr b="0" i="0" sz="1800">
                          <a:uFillTx/>
                        </a:defRPr>
                      </a:pPr>
                      <a:r>
                        <a:rPr sz="1100">
                          <a:solidFill>
                            <a:srgbClr val="141414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Столичные организации СССР</a:t>
                      </a:r>
                    </a:p>
                  </a:txBody>
                  <a:tcPr marL="63500" marR="63500" marT="63500" marB="63500" anchor="ctr" anchorCtr="0" horzOverflow="overflow">
                    <a:lnL w="12700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12700">
                      <a:solidFill>
                        <a:srgbClr val="000000"/>
                      </a:solidFill>
                      <a:miter lim="0"/>
                    </a:lnT>
                    <a:lnB w="12700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456529">
                        <a:defRPr b="0" i="0" sz="1800">
                          <a:uFillTx/>
                        </a:defRPr>
                      </a:pPr>
                      <a:r>
                        <a:rPr b="1" sz="1100">
                          <a:solidFill>
                            <a:srgbClr val="141414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московский ГК КПСС</a:t>
                      </a:r>
                    </a:p>
                  </a:txBody>
                  <a:tcPr marL="63500" marR="63500" marT="63500" marB="63500" anchor="ctr" anchorCtr="0" horzOverflow="overflow">
                    <a:lnL w="12700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12700">
                      <a:solidFill>
                        <a:srgbClr val="000000"/>
                      </a:solidFill>
                      <a:miter lim="0"/>
                    </a:lnT>
                    <a:lnB w="12700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 vMerge="1">
                  <a:tcPr/>
                </a:tc>
                <a:tc vMerge="1">
                  <a:tcPr/>
                </a:tc>
                <a:tc vMerge="1">
                  <a:tcPr/>
                </a:tc>
                <a:tc vMerge="1">
                  <a:tcPr/>
                </a:tc>
                <a:tc vMerge="1">
                  <a:tcPr/>
                </a:tc>
                <a:tc vMerge="1">
                  <a:tcPr/>
                </a:tc>
              </a:tr>
              <a:tr h="1205631">
                <a:tc>
                  <a:txBody>
                    <a:bodyPr/>
                    <a:lstStyle/>
                    <a:p>
                      <a:pPr indent="39687" algn="l" defTabSz="456529">
                        <a:defRPr i="0" sz="1100">
                          <a:solidFill>
                            <a:srgbClr val="141414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r>
                        <a:t>Окружной (отраслевой</a:t>
                      </a:r>
                      <a:r>
                        <a:rPr>
                          <a:uFill>
                            <a:solidFill>
                              <a:srgbClr val="000000"/>
                            </a:solidFill>
                          </a:uFill>
                        </a:rPr>
                        <a:t>)</a:t>
                      </a:r>
                    </a:p>
                  </a:txBody>
                  <a:tcPr marL="63500" marR="63500" marT="63500" marB="63500" anchor="ctr" anchorCtr="0" horzOverflow="overflow">
                    <a:lnL w="3175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12700">
                      <a:solidFill>
                        <a:srgbClr val="000000"/>
                      </a:solidFill>
                      <a:miter lim="0"/>
                    </a:lnT>
                    <a:lnB w="12700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456529">
                        <a:defRPr b="0" i="0" sz="1800">
                          <a:uFillTx/>
                        </a:defRPr>
                      </a:pPr>
                      <a:r>
                        <a:rPr sz="1100">
                          <a:solidFill>
                            <a:srgbClr val="141414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Военные и другие округа, отрасли народного хозяйства</a:t>
                      </a:r>
                    </a:p>
                  </a:txBody>
                  <a:tcPr marL="63500" marR="63500" marT="63500" marB="63500" anchor="ctr" anchorCtr="0" horzOverflow="overflow">
                    <a:lnL w="12700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12700">
                      <a:solidFill>
                        <a:srgbClr val="000000"/>
                      </a:solidFill>
                      <a:miter lim="0"/>
                    </a:lnT>
                    <a:lnB w="12700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456529">
                        <a:defRPr b="0" i="0" sz="1800">
                          <a:uFillTx/>
                        </a:defRPr>
                      </a:pPr>
                      <a:r>
                        <a:rPr sz="1100">
                          <a:solidFill>
                            <a:srgbClr val="141414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Столичные организации округов и отраслей</a:t>
                      </a:r>
                    </a:p>
                  </a:txBody>
                  <a:tcPr marL="63500" marR="63500" marT="63500" marB="63500" anchor="ctr" anchorCtr="0" horzOverflow="overflow">
                    <a:lnL w="12700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12700">
                      <a:solidFill>
                        <a:srgbClr val="000000"/>
                      </a:solidFill>
                      <a:miter lim="0"/>
                    </a:lnT>
                    <a:lnB w="12700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456529">
                        <a:defRPr b="0" i="0" sz="1800">
                          <a:uFillTx/>
                        </a:defRPr>
                      </a:pPr>
                      <a:r>
                        <a:rPr b="1" sz="1100">
                          <a:solidFill>
                            <a:srgbClr val="141414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Командования военных округов, руководство отраслей народного хозяйства</a:t>
                      </a:r>
                    </a:p>
                  </a:txBody>
                  <a:tcPr marL="63500" marR="63500" marT="63500" marB="63500" anchor="ctr" anchorCtr="0" horzOverflow="overflow">
                    <a:lnL w="12700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12700">
                      <a:solidFill>
                        <a:srgbClr val="000000"/>
                      </a:solidFill>
                      <a:miter lim="0"/>
                    </a:lnT>
                    <a:lnB w="12700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 vMerge="1">
                  <a:tcPr/>
                </a:tc>
                <a:tc vMerge="1">
                  <a:tcPr/>
                </a:tc>
                <a:tc vMerge="1">
                  <a:tcPr/>
                </a:tc>
                <a:tc vMerge="1">
                  <a:tcPr/>
                </a:tc>
                <a:tc vMerge="1">
                  <a:tcPr/>
                </a:tc>
              </a:tr>
              <a:tr h="1052588">
                <a:tc>
                  <a:txBody>
                    <a:bodyPr/>
                    <a:lstStyle/>
                    <a:p>
                      <a:pPr indent="39687" algn="l" defTabSz="456529">
                        <a:defRPr b="0" i="0" sz="1800">
                          <a:uFillTx/>
                        </a:defRPr>
                      </a:pPr>
                      <a:r>
                        <a:rPr b="1" sz="1100">
                          <a:solidFill>
                            <a:srgbClr val="141414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Республиканский</a:t>
                      </a:r>
                    </a:p>
                  </a:txBody>
                  <a:tcPr marL="63500" marR="63500" marT="63500" marB="63500" anchor="ctr" anchorCtr="0" horzOverflow="overflow">
                    <a:lnL w="3175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12700">
                      <a:solidFill>
                        <a:srgbClr val="000000"/>
                      </a:solidFill>
                      <a:miter lim="0"/>
                    </a:lnT>
                    <a:lnB w="12700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456529">
                        <a:defRPr b="0" i="0" sz="1800">
                          <a:uFillTx/>
                        </a:defRPr>
                      </a:pPr>
                      <a:r>
                        <a:rPr sz="1100">
                          <a:solidFill>
                            <a:srgbClr val="141414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Республики в составе СССР</a:t>
                      </a:r>
                    </a:p>
                  </a:txBody>
                  <a:tcPr marL="63500" marR="63500" marT="63500" marB="63500" anchor="ctr" anchorCtr="0" horzOverflow="overflow">
                    <a:lnL w="12700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12700">
                      <a:solidFill>
                        <a:srgbClr val="000000"/>
                      </a:solidFill>
                      <a:miter lim="0"/>
                    </a:lnT>
                    <a:lnB w="12700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456529">
                        <a:defRPr b="0" i="0" sz="1800">
                          <a:uFillTx/>
                        </a:defRPr>
                      </a:pPr>
                      <a:r>
                        <a:rPr sz="1100">
                          <a:solidFill>
                            <a:srgbClr val="141414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Республики, в которых расположены московские организации</a:t>
                      </a:r>
                    </a:p>
                  </a:txBody>
                  <a:tcPr marL="63500" marR="63500" marT="63500" marB="63500" anchor="ctr" anchorCtr="0" horzOverflow="overflow">
                    <a:lnL w="12700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12700">
                      <a:solidFill>
                        <a:srgbClr val="000000"/>
                      </a:solidFill>
                      <a:miter lim="0"/>
                    </a:lnT>
                    <a:lnB w="12700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456529">
                        <a:defRPr b="0" i="0" sz="1800">
                          <a:uFillTx/>
                        </a:defRPr>
                      </a:pPr>
                      <a:r>
                        <a:rPr sz="1100">
                          <a:solidFill>
                            <a:srgbClr val="141414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Республики, в которых размещены окружные и отраслевые организации</a:t>
                      </a:r>
                    </a:p>
                  </a:txBody>
                  <a:tcPr marL="63500" marR="63500" marT="63500" marB="63500" anchor="ctr" anchorCtr="0" horzOverflow="overflow">
                    <a:lnL w="12700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12700">
                      <a:solidFill>
                        <a:srgbClr val="000000"/>
                      </a:solidFill>
                      <a:miter lim="0"/>
                    </a:lnT>
                    <a:lnB w="12700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56529">
                        <a:defRPr b="0" i="0" sz="1800">
                          <a:uFillTx/>
                        </a:defRPr>
                      </a:pPr>
                      <a:r>
                        <a:rPr b="1" sz="11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ЦК партий республик</a:t>
                      </a:r>
                    </a:p>
                  </a:txBody>
                  <a:tcPr marL="63500" marR="63500" marT="63500" marB="63500" anchor="ctr" anchorCtr="0" horzOverflow="overflow">
                    <a:lnL w="12700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12700">
                      <a:solidFill>
                        <a:srgbClr val="000000"/>
                      </a:solidFill>
                      <a:miter lim="0"/>
                    </a:lnT>
                    <a:lnB w="12700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 vMerge="1">
                  <a:tcPr/>
                </a:tc>
                <a:tc vMerge="1">
                  <a:tcPr/>
                </a:tc>
                <a:tc vMerge="1">
                  <a:tcPr/>
                </a:tc>
                <a:tc vMerge="1">
                  <a:tcPr/>
                </a:tc>
              </a:tr>
              <a:tr h="1052588">
                <a:tc>
                  <a:txBody>
                    <a:bodyPr/>
                    <a:lstStyle/>
                    <a:p>
                      <a:pPr indent="39687" algn="l" defTabSz="456529">
                        <a:defRPr b="0" i="0" sz="1800">
                          <a:uFillTx/>
                        </a:defRPr>
                      </a:pPr>
                      <a:r>
                        <a:rPr b="1" sz="1100">
                          <a:solidFill>
                            <a:srgbClr val="141414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Областной</a:t>
                      </a:r>
                    </a:p>
                  </a:txBody>
                  <a:tcPr marL="63500" marR="63500" marT="63500" marB="63500" anchor="ctr" anchorCtr="0" horzOverflow="overflow">
                    <a:lnL w="3175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12700">
                      <a:solidFill>
                        <a:srgbClr val="000000"/>
                      </a:solidFill>
                      <a:miter lim="0"/>
                    </a:lnT>
                    <a:lnB w="12700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456529">
                        <a:defRPr b="0" i="0" sz="1800">
                          <a:uFillTx/>
                        </a:defRPr>
                      </a:pPr>
                      <a:r>
                        <a:rPr sz="1100">
                          <a:solidFill>
                            <a:srgbClr val="141414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Области союзного подчинения (области России)</a:t>
                      </a:r>
                    </a:p>
                  </a:txBody>
                  <a:tcPr marL="63500" marR="63500" marT="63500" marB="63500" anchor="ctr" anchorCtr="0" horzOverflow="overflow">
                    <a:lnL w="12700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12700">
                      <a:solidFill>
                        <a:srgbClr val="000000"/>
                      </a:solidFill>
                      <a:miter lim="0"/>
                    </a:lnT>
                    <a:lnB w="12700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456529">
                        <a:defRPr b="0" i="0" sz="1800">
                          <a:uFillTx/>
                        </a:defRPr>
                      </a:pPr>
                      <a:r>
                        <a:rPr sz="1100">
                          <a:solidFill>
                            <a:srgbClr val="141414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Области, в которых расположены московские организации</a:t>
                      </a:r>
                    </a:p>
                  </a:txBody>
                  <a:tcPr marL="63500" marR="63500" marT="63500" marB="63500" anchor="ctr" anchorCtr="0" horzOverflow="overflow">
                    <a:lnL w="12700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12700">
                      <a:solidFill>
                        <a:srgbClr val="000000"/>
                      </a:solidFill>
                      <a:miter lim="0"/>
                    </a:lnT>
                    <a:lnB w="12700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456529">
                        <a:defRPr b="0" i="0" sz="1800">
                          <a:uFillTx/>
                        </a:defRPr>
                      </a:pPr>
                      <a:r>
                        <a:rPr sz="1100">
                          <a:solidFill>
                            <a:srgbClr val="141414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Области, в которых размещены окружные и отраслевые организации</a:t>
                      </a:r>
                    </a:p>
                  </a:txBody>
                  <a:tcPr marL="63500" marR="63500" marT="63500" marB="63500" anchor="ctr" anchorCtr="0" horzOverflow="overflow">
                    <a:lnL w="12700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12700">
                      <a:solidFill>
                        <a:srgbClr val="000000"/>
                      </a:solidFill>
                      <a:miter lim="0"/>
                    </a:lnT>
                    <a:lnB w="12700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456529">
                        <a:defRPr b="0" i="0" sz="1800">
                          <a:uFillTx/>
                        </a:defRPr>
                      </a:pPr>
                      <a:r>
                        <a:rPr sz="11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Области республик</a:t>
                      </a:r>
                    </a:p>
                  </a:txBody>
                  <a:tcPr marL="63500" marR="63500" marT="63500" marB="63500" anchor="ctr" anchorCtr="0" horzOverflow="overflow">
                    <a:lnL w="12700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12700">
                      <a:solidFill>
                        <a:srgbClr val="000000"/>
                      </a:solidFill>
                      <a:miter lim="0"/>
                    </a:lnT>
                    <a:lnB w="12700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456529">
                        <a:defRPr b="0" i="0" sz="1800">
                          <a:uFillTx/>
                        </a:defRPr>
                      </a:pPr>
                      <a:r>
                        <a:rPr b="1" sz="11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Областные комитеты КПСС</a:t>
                      </a:r>
                    </a:p>
                  </a:txBody>
                  <a:tcPr marL="63500" marR="63500" marT="63500" marB="63500" anchor="ctr" anchorCtr="0" horzOverflow="overflow">
                    <a:lnL w="12700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12700">
                      <a:solidFill>
                        <a:srgbClr val="000000"/>
                      </a:solidFill>
                      <a:miter lim="0"/>
                    </a:lnT>
                    <a:lnB w="12700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 vMerge="1">
                  <a:tcPr/>
                </a:tc>
                <a:tc vMerge="1">
                  <a:tcPr/>
                </a:tc>
                <a:tc vMerge="1">
                  <a:tcPr/>
                </a:tc>
              </a:tr>
              <a:tr h="1052588">
                <a:tc>
                  <a:txBody>
                    <a:bodyPr/>
                    <a:lstStyle/>
                    <a:p>
                      <a:pPr indent="39687" algn="l" defTabSz="456529">
                        <a:defRPr b="0" i="0" sz="1800">
                          <a:uFillTx/>
                        </a:defRPr>
                      </a:pPr>
                      <a:r>
                        <a:rPr b="1" sz="1100">
                          <a:solidFill>
                            <a:srgbClr val="141414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Городской</a:t>
                      </a:r>
                    </a:p>
                  </a:txBody>
                  <a:tcPr marL="63500" marR="63500" marT="63500" marB="63500" anchor="ctr" anchorCtr="0" horzOverflow="overflow">
                    <a:lnL w="3175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12700">
                      <a:solidFill>
                        <a:srgbClr val="000000"/>
                      </a:solidFill>
                      <a:miter lim="0"/>
                    </a:lnT>
                    <a:lnB w="12700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456529">
                        <a:defRPr b="0" i="0" sz="1800">
                          <a:uFillTx/>
                        </a:defRPr>
                      </a:pPr>
                      <a:r>
                        <a:rPr sz="1100">
                          <a:solidFill>
                            <a:srgbClr val="141414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Города союзного подчинения</a:t>
                      </a:r>
                    </a:p>
                  </a:txBody>
                  <a:tcPr marL="63500" marR="63500" marT="63500" marB="63500" anchor="ctr" anchorCtr="0" horzOverflow="overflow">
                    <a:lnL w="12700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12700">
                      <a:solidFill>
                        <a:srgbClr val="000000"/>
                      </a:solidFill>
                      <a:miter lim="0"/>
                    </a:lnT>
                    <a:lnB w="12700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456529">
                        <a:defRPr b="0" i="0" sz="1800">
                          <a:uFillTx/>
                        </a:defRPr>
                      </a:pPr>
                      <a:r>
                        <a:rPr sz="1100">
                          <a:solidFill>
                            <a:srgbClr val="141414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Города, в которых расположены московские организации</a:t>
                      </a:r>
                    </a:p>
                  </a:txBody>
                  <a:tcPr marL="63500" marR="63500" marT="63500" marB="63500" anchor="ctr" anchorCtr="0" horzOverflow="overflow">
                    <a:lnL w="12700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12700">
                      <a:solidFill>
                        <a:srgbClr val="000000"/>
                      </a:solidFill>
                      <a:miter lim="0"/>
                    </a:lnT>
                    <a:lnB w="12700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456529">
                        <a:defRPr b="0" i="0" sz="1800">
                          <a:uFillTx/>
                        </a:defRPr>
                      </a:pPr>
                      <a:r>
                        <a:rPr sz="1100">
                          <a:solidFill>
                            <a:srgbClr val="141414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Города, в которых размещены окружные и отраслевые организации</a:t>
                      </a:r>
                    </a:p>
                  </a:txBody>
                  <a:tcPr marL="63500" marR="63500" marT="63500" marB="63500" anchor="ctr" anchorCtr="0" horzOverflow="overflow">
                    <a:lnL w="12700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12700">
                      <a:solidFill>
                        <a:srgbClr val="000000"/>
                      </a:solidFill>
                      <a:miter lim="0"/>
                    </a:lnT>
                    <a:lnB w="12700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456529">
                        <a:defRPr b="0" i="0" sz="1800">
                          <a:uFillTx/>
                        </a:defRPr>
                      </a:pPr>
                      <a:r>
                        <a:rPr sz="11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Города республиканского подчинения</a:t>
                      </a:r>
                    </a:p>
                  </a:txBody>
                  <a:tcPr marL="63500" marR="63500" marT="63500" marB="63500" anchor="ctr" anchorCtr="0" horzOverflow="overflow">
                    <a:lnL w="12700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12700">
                      <a:solidFill>
                        <a:srgbClr val="000000"/>
                      </a:solidFill>
                      <a:miter lim="0"/>
                    </a:lnT>
                    <a:lnB w="12700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456529">
                        <a:defRPr b="0" i="0" sz="1800">
                          <a:uFillTx/>
                        </a:defRPr>
                      </a:pPr>
                      <a:r>
                        <a:rPr sz="11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Города областного подчинения</a:t>
                      </a:r>
                    </a:p>
                  </a:txBody>
                  <a:tcPr marL="63500" marR="63500" marT="63500" marB="63500" anchor="ctr" anchorCtr="0" horzOverflow="overflow">
                    <a:lnL w="12700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12700">
                      <a:solidFill>
                        <a:srgbClr val="000000"/>
                      </a:solidFill>
                      <a:miter lim="0"/>
                    </a:lnT>
                    <a:lnB w="12700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56529">
                        <a:defRPr b="0" i="0" sz="1800">
                          <a:uFillTx/>
                        </a:defRPr>
                      </a:pPr>
                      <a:r>
                        <a:rPr b="1" sz="11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горкомы КПСС</a:t>
                      </a:r>
                    </a:p>
                  </a:txBody>
                  <a:tcPr marL="63500" marR="63500" marT="63500" marB="63500" anchor="ctr" anchorCtr="0" horzOverflow="overflow">
                    <a:lnL w="12700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12700">
                      <a:solidFill>
                        <a:srgbClr val="000000"/>
                      </a:solidFill>
                      <a:miter lim="0"/>
                    </a:lnT>
                    <a:lnB w="12700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 vMerge="1">
                  <a:tcPr/>
                </a:tc>
                <a:tc vMerge="1">
                  <a:tcPr/>
                </a:tc>
              </a:tr>
              <a:tr h="1353012">
                <a:tc>
                  <a:txBody>
                    <a:bodyPr/>
                    <a:lstStyle/>
                    <a:p>
                      <a:pPr indent="39687" algn="l" defTabSz="456529">
                        <a:defRPr b="0" i="0" sz="1800">
                          <a:uFillTx/>
                        </a:defRPr>
                      </a:pPr>
                      <a:r>
                        <a:rPr b="1" sz="1100">
                          <a:solidFill>
                            <a:srgbClr val="141414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Районный</a:t>
                      </a:r>
                    </a:p>
                  </a:txBody>
                  <a:tcPr marL="63500" marR="63500" marT="63500" marB="63500" anchor="ctr" anchorCtr="0" horzOverflow="overflow">
                    <a:lnL w="3175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12700">
                      <a:solidFill>
                        <a:srgbClr val="000000"/>
                      </a:solidFill>
                      <a:miter lim="0"/>
                    </a:lnT>
                    <a:lnB w="12700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456529">
                        <a:defRPr b="0" i="0" sz="1800">
                          <a:uFillTx/>
                        </a:defRPr>
                      </a:pPr>
                      <a:r>
                        <a:rPr sz="1100">
                          <a:solidFill>
                            <a:srgbClr val="141414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Районы союзного подчинения (погранзоны и пр.)</a:t>
                      </a:r>
                    </a:p>
                  </a:txBody>
                  <a:tcPr marL="63500" marR="63500" marT="63500" marB="63500" anchor="ctr" anchorCtr="0" horzOverflow="overflow">
                    <a:lnL w="12700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12700">
                      <a:solidFill>
                        <a:srgbClr val="000000"/>
                      </a:solidFill>
                      <a:miter lim="0"/>
                    </a:lnT>
                    <a:lnB w="12700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456529">
                        <a:defRPr b="0" i="0" sz="1800">
                          <a:uFillTx/>
                        </a:defRPr>
                      </a:pPr>
                      <a:r>
                        <a:rPr sz="1100">
                          <a:solidFill>
                            <a:srgbClr val="141414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Районы, в которых расположены московские организации</a:t>
                      </a:r>
                    </a:p>
                  </a:txBody>
                  <a:tcPr marL="63500" marR="63500" marT="63500" marB="63500" anchor="ctr" anchorCtr="0" horzOverflow="overflow">
                    <a:lnL w="12700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12700">
                      <a:solidFill>
                        <a:srgbClr val="000000"/>
                      </a:solidFill>
                      <a:miter lim="0"/>
                    </a:lnT>
                    <a:lnB w="12700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456529">
                        <a:defRPr b="0" i="0" sz="1800">
                          <a:uFillTx/>
                        </a:defRPr>
                      </a:pPr>
                      <a:r>
                        <a:rPr sz="1100">
                          <a:solidFill>
                            <a:srgbClr val="141414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Районы, в которых размещены окружные и организации</a:t>
                      </a:r>
                    </a:p>
                  </a:txBody>
                  <a:tcPr marL="63500" marR="63500" marT="63500" marB="63500" anchor="ctr" anchorCtr="0" horzOverflow="overflow">
                    <a:lnL w="12700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12700">
                      <a:solidFill>
                        <a:srgbClr val="000000"/>
                      </a:solidFill>
                      <a:miter lim="0"/>
                    </a:lnT>
                    <a:lnB w="12700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456529">
                        <a:defRPr b="0" i="0" sz="1800">
                          <a:uFillTx/>
                        </a:defRPr>
                      </a:pPr>
                      <a:r>
                        <a:rPr sz="11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Районы, республиканского подчинения – автономные области и национальные округа</a:t>
                      </a:r>
                    </a:p>
                  </a:txBody>
                  <a:tcPr marL="63500" marR="63500" marT="63500" marB="63500" anchor="ctr" anchorCtr="0" horzOverflow="overflow">
                    <a:lnL w="12700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12700">
                      <a:solidFill>
                        <a:srgbClr val="000000"/>
                      </a:solidFill>
                      <a:miter lim="0"/>
                    </a:lnT>
                    <a:lnB w="12700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456529">
                        <a:defRPr b="0" i="0" sz="1800">
                          <a:uFillTx/>
                        </a:defRPr>
                      </a:pPr>
                      <a:r>
                        <a:rPr sz="11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Районы области</a:t>
                      </a:r>
                    </a:p>
                  </a:txBody>
                  <a:tcPr marL="63500" marR="63500" marT="63500" marB="63500" anchor="ctr" anchorCtr="0" horzOverflow="overflow">
                    <a:lnL w="12700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12700">
                      <a:solidFill>
                        <a:srgbClr val="000000"/>
                      </a:solidFill>
                      <a:miter lim="0"/>
                    </a:lnT>
                    <a:lnB w="12700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456529">
                        <a:defRPr b="0" i="0" sz="1800">
                          <a:uFillTx/>
                        </a:defRPr>
                      </a:pPr>
                      <a:r>
                        <a:rPr sz="11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Городские районы</a:t>
                      </a:r>
                    </a:p>
                  </a:txBody>
                  <a:tcPr marL="63500" marR="63500" marT="63500" marB="63500" anchor="ctr" anchorCtr="0" horzOverflow="overflow">
                    <a:lnL w="12700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12700">
                      <a:solidFill>
                        <a:srgbClr val="000000"/>
                      </a:solidFill>
                      <a:miter lim="0"/>
                    </a:lnT>
                    <a:lnB w="12700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56529">
                        <a:defRPr b="0" i="0" sz="1800">
                          <a:uFillTx/>
                        </a:defRPr>
                      </a:pPr>
                      <a:r>
                        <a:rPr b="1" sz="11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Райкомы КПСС</a:t>
                      </a:r>
                    </a:p>
                  </a:txBody>
                  <a:tcPr marL="63500" marR="63500" marT="63500" marB="63500" anchor="ctr" anchorCtr="0" horzOverflow="overflow">
                    <a:lnL w="12700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12700">
                      <a:solidFill>
                        <a:srgbClr val="000000"/>
                      </a:solidFill>
                      <a:miter lim="0"/>
                    </a:lnT>
                    <a:lnB w="12700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 vMerge="1">
                  <a:tcPr/>
                </a:tc>
              </a:tr>
              <a:tr h="1047805">
                <a:tc>
                  <a:txBody>
                    <a:bodyPr/>
                    <a:lstStyle/>
                    <a:p>
                      <a:pPr indent="39687" algn="l" defTabSz="456529">
                        <a:defRPr b="0" i="0" sz="1800">
                          <a:uFillTx/>
                        </a:defRPr>
                      </a:pPr>
                      <a:r>
                        <a:rPr b="1" sz="1100">
                          <a:solidFill>
                            <a:srgbClr val="141414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Поселенческий</a:t>
                      </a:r>
                    </a:p>
                  </a:txBody>
                  <a:tcPr marL="63500" marR="63500" marT="63500" marB="63500" anchor="ctr" anchorCtr="0" horzOverflow="overflow">
                    <a:lnL w="3175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12700">
                      <a:solidFill>
                        <a:srgbClr val="000000"/>
                      </a:solidFill>
                      <a:miter lim="0"/>
                    </a:lnT>
                    <a:lnB w="3175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456529">
                        <a:defRPr b="0" i="0" sz="1800">
                          <a:uFillTx/>
                        </a:defRPr>
                      </a:pPr>
                      <a:r>
                        <a:rPr sz="1100">
                          <a:solidFill>
                            <a:srgbClr val="141414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Закрытые города и военные базы</a:t>
                      </a:r>
                    </a:p>
                  </a:txBody>
                  <a:tcPr marL="63500" marR="63500" marT="63500" marB="63500" anchor="ctr" anchorCtr="0" horzOverflow="overflow">
                    <a:lnL w="12700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12700">
                      <a:solidFill>
                        <a:srgbClr val="000000"/>
                      </a:solidFill>
                      <a:miter lim="0"/>
                    </a:lnT>
                    <a:lnB w="3175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456529">
                        <a:defRPr b="0" i="0" sz="1800">
                          <a:uFillTx/>
                        </a:defRPr>
                      </a:pPr>
                      <a:r>
                        <a:rPr sz="1100">
                          <a:solidFill>
                            <a:srgbClr val="141414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Поселки, в которых расположены московские организации</a:t>
                      </a:r>
                    </a:p>
                  </a:txBody>
                  <a:tcPr marL="63500" marR="63500" marT="63500" marB="63500" anchor="ctr" anchorCtr="0" horzOverflow="overflow">
                    <a:lnL w="12700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12700">
                      <a:solidFill>
                        <a:srgbClr val="000000"/>
                      </a:solidFill>
                      <a:miter lim="0"/>
                    </a:lnT>
                    <a:lnB w="3175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456529">
                        <a:defRPr b="0" i="0" sz="1800">
                          <a:uFillTx/>
                        </a:defRPr>
                      </a:pPr>
                      <a:r>
                        <a:rPr sz="1100">
                          <a:solidFill>
                            <a:srgbClr val="141414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Поселения, в которых размещены окружные и отраслевые организации</a:t>
                      </a:r>
                    </a:p>
                  </a:txBody>
                  <a:tcPr marL="63500" marR="63500" marT="63500" marB="63500" anchor="ctr" anchorCtr="0" horzOverflow="overflow">
                    <a:lnL w="12700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12700">
                      <a:solidFill>
                        <a:srgbClr val="000000"/>
                      </a:solidFill>
                      <a:miter lim="0"/>
                    </a:lnT>
                    <a:lnB w="3175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456529">
                        <a:defRPr b="0" i="0" sz="1800">
                          <a:uFillTx/>
                        </a:defRPr>
                      </a:pPr>
                      <a:r>
                        <a:rPr sz="11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Поселки республиканского подчинения</a:t>
                      </a:r>
                    </a:p>
                  </a:txBody>
                  <a:tcPr marL="63500" marR="63500" marT="63500" marB="63500" anchor="ctr" anchorCtr="0" horzOverflow="overflow">
                    <a:lnL w="12700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12700">
                      <a:solidFill>
                        <a:srgbClr val="000000"/>
                      </a:solidFill>
                      <a:miter lim="0"/>
                    </a:lnT>
                    <a:lnB w="3175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456529">
                        <a:defRPr b="0" i="0" sz="1800">
                          <a:uFillTx/>
                        </a:defRPr>
                      </a:pPr>
                      <a:r>
                        <a:rPr sz="11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Поселки областного подчинения</a:t>
                      </a:r>
                    </a:p>
                  </a:txBody>
                  <a:tcPr marL="63500" marR="63500" marT="63500" marB="63500" anchor="ctr" anchorCtr="0" horzOverflow="overflow">
                    <a:lnL w="12700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12700">
                      <a:solidFill>
                        <a:srgbClr val="000000"/>
                      </a:solidFill>
                      <a:miter lim="0"/>
                    </a:lnT>
                    <a:lnB w="3175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456529">
                        <a:defRPr b="0" i="0" sz="1800">
                          <a:uFillTx/>
                        </a:defRPr>
                      </a:pPr>
                      <a:r>
                        <a:rPr sz="11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Поселки городского подчинения</a:t>
                      </a:r>
                    </a:p>
                  </a:txBody>
                  <a:tcPr marL="63500" marR="63500" marT="63500" marB="63500" anchor="ctr" anchorCtr="0" horzOverflow="overflow">
                    <a:lnL w="12700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12700">
                      <a:solidFill>
                        <a:srgbClr val="000000"/>
                      </a:solidFill>
                      <a:miter lim="0"/>
                    </a:lnT>
                    <a:lnB w="3175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456529">
                        <a:defRPr b="0" i="0" sz="1800">
                          <a:uFillTx/>
                        </a:defRPr>
                      </a:pPr>
                      <a:r>
                        <a:rPr sz="11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Поселки районного подчинения</a:t>
                      </a:r>
                    </a:p>
                  </a:txBody>
                  <a:tcPr marL="63500" marR="63500" marT="63500" marB="63500" anchor="ctr" anchorCtr="0" horzOverflow="overflow">
                    <a:lnL w="12700">
                      <a:solidFill>
                        <a:srgbClr val="000000"/>
                      </a:solidFill>
                      <a:miter lim="0"/>
                    </a:lnL>
                    <a:lnR w="12700">
                      <a:solidFill>
                        <a:srgbClr val="000000"/>
                      </a:solidFill>
                      <a:miter lim="0"/>
                    </a:lnR>
                    <a:lnT w="12700">
                      <a:solidFill>
                        <a:srgbClr val="000000"/>
                      </a:solidFill>
                      <a:miter lim="0"/>
                    </a:lnT>
                    <a:lnB w="3175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456529">
                        <a:defRPr b="0" i="0" sz="1800">
                          <a:uFillTx/>
                        </a:defRPr>
                      </a:pPr>
                      <a:r>
                        <a:rPr b="1" sz="11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секретари первичных организаций</a:t>
                      </a:r>
                    </a:p>
                  </a:txBody>
                  <a:tcPr marL="63500" marR="63500" marT="63500" marB="63500" anchor="ctr" anchorCtr="0" horzOverflow="overflow">
                    <a:lnL w="12700">
                      <a:solidFill>
                        <a:srgbClr val="000000"/>
                      </a:solidFill>
                      <a:miter lim="0"/>
                    </a:lnL>
                    <a:lnR w="3175">
                      <a:solidFill>
                        <a:srgbClr val="000000"/>
                      </a:solidFill>
                      <a:miter lim="0"/>
                    </a:lnR>
                    <a:lnT w="12700">
                      <a:solidFill>
                        <a:srgbClr val="000000"/>
                      </a:solidFill>
                      <a:miter lim="0"/>
                    </a:lnT>
                    <a:lnB w="3175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Отказ от руководящей роли КПСС в 1989 году сопровождался ослаблением координации в системах распределении ресурсов и дефицитом ресурсов.…"/>
          <p:cNvSpPr txBox="1"/>
          <p:nvPr>
            <p:ph type="body" idx="1"/>
          </p:nvPr>
        </p:nvSpPr>
        <p:spPr>
          <a:xfrm>
            <a:off x="608204" y="920676"/>
            <a:ext cx="8229601" cy="4525965"/>
          </a:xfrm>
          <a:prstGeom prst="rect">
            <a:avLst/>
          </a:prstGeom>
        </p:spPr>
        <p:txBody>
          <a:bodyPr/>
          <a:lstStyle/>
          <a:p>
            <a:pPr marL="230840" indent="-230840" defTabSz="153893">
              <a:spcBef>
                <a:spcPts val="200"/>
              </a:spcBef>
              <a:defRPr sz="2040"/>
            </a:pPr>
            <a:r>
              <a:t>Отказ от руководящей роли КПСС в 1989 году сопровождался ослаблением координации в системах распределении ресурсов и дефицитом ресурсов.</a:t>
            </a:r>
          </a:p>
          <a:p>
            <a:pPr marL="230840" indent="-230840" defTabSz="153893">
              <a:spcBef>
                <a:spcPts val="200"/>
              </a:spcBef>
              <a:defRPr sz="2040"/>
            </a:pPr>
            <a:r>
              <a:t>В 1991 году СССР распался на 16 своих подобий и Москву Интеграция Москвы в состав России происходит в настоящее время. </a:t>
            </a:r>
          </a:p>
          <a:p>
            <a:pPr marL="0" indent="0" defTabSz="307787">
              <a:spcBef>
                <a:spcPts val="100"/>
              </a:spcBef>
              <a:buSzTx/>
              <a:buNone/>
              <a:defRPr sz="2040">
                <a:uFillTx/>
              </a:defRPr>
            </a:pPr>
            <a:br/>
            <a:r>
              <a:t>Остатки СССР воспроизводят принципы административно-территориальной организации СССР, что видно по тому, что происходит на Украине, которая распадается по советским административным границам между элементами своего регионального деления. </a:t>
            </a:r>
          </a:p>
          <a:p>
            <a:pPr marL="0" indent="0" defTabSz="307787">
              <a:spcBef>
                <a:spcPts val="100"/>
              </a:spcBef>
              <a:buSzTx/>
              <a:buNone/>
              <a:defRPr sz="2040">
                <a:uFillTx/>
              </a:defRPr>
            </a:pPr>
            <a:r>
              <a:t>На слайде 8 красным выделены фрагменты СССР, исчезнувшие в ходе его распада.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" name="Таблица"/>
          <p:cNvGraphicFramePr/>
          <p:nvPr/>
        </p:nvGraphicFramePr>
        <p:xfrm>
          <a:off x="339633" y="-1263571"/>
          <a:ext cx="8875605" cy="6958989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1071425"/>
                <a:gridCol w="1124998"/>
                <a:gridCol w="1149619"/>
                <a:gridCol w="974631"/>
                <a:gridCol w="973381"/>
                <a:gridCol w="915978"/>
                <a:gridCol w="822383"/>
                <a:gridCol w="881036"/>
                <a:gridCol w="962150"/>
              </a:tblGrid>
              <a:tr h="434049">
                <a:tc>
                  <a:txBody>
                    <a:bodyPr/>
                    <a:lstStyle/>
                    <a:p>
                      <a:pPr indent="39687" algn="l" defTabSz="649287">
                        <a:lnSpc>
                          <a:spcPct val="70000"/>
                        </a:lnSpc>
                        <a:defRPr b="0" i="0" sz="1800">
                          <a:uFillTx/>
                        </a:defRPr>
                      </a:pPr>
                      <a:r>
                        <a:rPr b="1" sz="10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Уровни управления
Уровни структуры</a:t>
                      </a:r>
                    </a:p>
                  </a:txBody>
                  <a:tcPr marL="44648" marR="44648" marT="44648" marB="44648" anchor="ctr" anchorCtr="0" horzOverflow="overflow">
                    <a:lnL w="18062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18062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b="1" sz="100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СССР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18062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b="1" sz="10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Столичный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18062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b="1" sz="100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Окружной (отраслевой)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18062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b="1" sz="10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Республиканский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18062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b="1" sz="10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Областной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18062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b="1" sz="10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Городской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18062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b="1" sz="10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Районный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18062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b="1" sz="10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Поселенческий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18062">
                      <a:solidFill>
                        <a:srgbClr val="000000"/>
                      </a:solidFill>
                      <a:miter lim="0"/>
                    </a:lnR>
                    <a:lnT w="18062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690744"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b="1" sz="100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Союзный</a:t>
                      </a:r>
                    </a:p>
                  </a:txBody>
                  <a:tcPr marL="44648" marR="44648" marT="44648" marB="44648" anchor="ctr" anchorCtr="0" horzOverflow="overflow">
                    <a:lnL w="18062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b="1" sz="100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ЦК КПСС, Верховный Совет СССР, Совет министров СССР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Члены ЦК КПСС, депутаты ВС СССР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Члены ЦК, депутаты ВС СССР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Члены ЦК и депутаты ВС СССР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Члены ЦК и депутаты ВС СССР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Члены ЦК и депутаты ВС СССР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Члены ЦК и депутаты ВС СССР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Члены ЦК и депутаты ВС СССР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18062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475059"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b="1" sz="10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Столичный</a:t>
                      </a:r>
                    </a:p>
                  </a:txBody>
                  <a:tcPr marL="44648" marR="44648" marT="44648" marB="44648" anchor="ctr" anchorCtr="0" horzOverflow="overflow">
                    <a:lnL w="18062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Столичные организации СССР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b="1" sz="10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москва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Члены московского горкома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Члены московского горкома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Члены московского горкома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Члены московского горкома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Члены московского горкома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Члены московского горкома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18062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955735">
                <a:tc>
                  <a:txBody>
                    <a:bodyPr/>
                    <a:lstStyle/>
                    <a:p>
                      <a:pPr indent="39687" algn="l" defTabSz="649287">
                        <a:defRPr i="0" sz="100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r>
                        <a:t>Окружной (отраслевой</a:t>
                      </a:r>
                      <a:r>
                        <a:rPr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</a:rPr>
                        <a:t>)</a:t>
                      </a:r>
                    </a:p>
                  </a:txBody>
                  <a:tcPr marL="44648" marR="44648" marT="44648" marB="44648" anchor="ctr" anchorCtr="0" horzOverflow="overflow">
                    <a:lnL w="18062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Военные и другие округа, отрасли народного хозяйства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Столичные организации округов и отраслей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b="1" sz="100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Командования военных округов, руководство отраслей народного хозяйства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Члены военных советов округов, руководители республиканских отраслей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Члены военных советов округов, руководители областных отраслей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Члены городских органов ЧУ, руководители предприятий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Члены районных органов ЧУ, руководители предприятий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Члены поселковых органов ЧУ, руководители предприятий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18062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860822"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b="1" sz="10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Республиканский</a:t>
                      </a:r>
                    </a:p>
                  </a:txBody>
                  <a:tcPr marL="44648" marR="44648" marT="44648" marB="44648" anchor="ctr" anchorCtr="0" horzOverflow="overflow">
                    <a:lnL w="18062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Республики в составе СССР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Республики, в которых расположены столичные организации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Республики, в которых размещены окружные и отраслевые организации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b="1" sz="10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Органы власти новых государств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Члены ЦК партии республики, депутаты республиканского Совета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Члены ЦК партии республики, депутаты республиканского Совета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Члены ЦК партии республики, депутаты республиканского Совета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Члены ЦК партии республики, депутаты республиканского Совета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18062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860822"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b="1" sz="10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Областной</a:t>
                      </a:r>
                    </a:p>
                  </a:txBody>
                  <a:tcPr marL="44648" marR="44648" marT="44648" marB="44648" anchor="ctr" anchorCtr="0" horzOverflow="overflow">
                    <a:lnL w="18062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Области союзного подчинения (области России)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Области, в которых расположены московские организации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Области, в которых размещены окружные и отраслевые организации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Области республик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b="1" sz="10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Органы власти областей новых государства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Члены обкома КПСС депутаты областного совета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Члены обкома КПСС депутаты областного совета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Члены обкома КПСС депутаты областного совета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18062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831525"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b="1" sz="10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Городской</a:t>
                      </a:r>
                    </a:p>
                  </a:txBody>
                  <a:tcPr marL="44648" marR="44648" marT="44648" marB="44648" anchor="ctr" anchorCtr="0" horzOverflow="overflow">
                    <a:lnL w="18062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Города союзного подчинения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Города, в которых расположены московские организации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Города, в которых размещены окружные и отраслевые организации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Города республиканского подчинения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Города областного подчинения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b="1" sz="10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Органы власти городов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Члены горкома КПСС, депутаты городского Совета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Члены горкома КПСС, депутаты городского Совета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18062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989409"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b="1" sz="10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Районный</a:t>
                      </a:r>
                    </a:p>
                  </a:txBody>
                  <a:tcPr marL="44648" marR="44648" marT="44648" marB="44648" anchor="ctr" anchorCtr="0" horzOverflow="overflow">
                    <a:lnL w="18062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Районы союзного подчинения (погранзоны и пр.)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Районы, в которых расположены московские организации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Районы, в которых размещены окружные и организации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Районы, республиканского подчинения – автономные области и национальные округа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Районы области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Городские районы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b="1" sz="10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Органы власти районов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Члены райкома КПСС, депутаты районного Совета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18062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36124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860822"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b="1" sz="10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Поселенческий</a:t>
                      </a:r>
                    </a:p>
                  </a:txBody>
                  <a:tcPr marL="44648" marR="44648" marT="44648" marB="44648" anchor="ctr" anchorCtr="0" horzOverflow="overflow">
                    <a:lnL w="18062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18062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Закрытые города и военные базы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18062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Поселки, в которых расположены московские организации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18062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Поселения, в которых размещены окружные и отраслевые организации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18062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Поселки республиканского подчинения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18062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Поселки областного подчинения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18062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Поселки городского подчинения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18062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sz="10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Поселки районного подчинения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36124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18062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39687" algn="l" defTabSz="649287">
                        <a:defRPr b="0" i="0" sz="1800">
                          <a:uFillTx/>
                        </a:defRPr>
                      </a:pPr>
                      <a:r>
                        <a:rPr b="1" sz="100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Органы власти поселений</a:t>
                      </a:r>
                    </a:p>
                  </a:txBody>
                  <a:tcPr marL="44648" marR="44648" marT="44648" marB="44648" anchor="ctr" anchorCtr="0" horzOverflow="overflow">
                    <a:lnL w="36124">
                      <a:solidFill>
                        <a:srgbClr val="000000"/>
                      </a:solidFill>
                      <a:miter lim="0"/>
                    </a:lnL>
                    <a:lnR w="18062">
                      <a:solidFill>
                        <a:srgbClr val="000000"/>
                      </a:solidFill>
                      <a:miter lim="0"/>
                    </a:lnR>
                    <a:lnT w="36124">
                      <a:solidFill>
                        <a:srgbClr val="000000"/>
                      </a:solidFill>
                      <a:miter lim="0"/>
                    </a:lnT>
                    <a:lnB w="18062">
                      <a:solidFill>
                        <a:srgbClr val="000000"/>
                      </a:solidFill>
                      <a:miter lim="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В настоящее время административно-территориальная структура России образована 4 функционирующими уровнями  административно-территориальной организации – федеральным, окружным, городами федерального значения (Москва, С-Петербург, Севастополь, Байконур,Сочи?)региональным.…"/>
          <p:cNvSpPr txBox="1"/>
          <p:nvPr>
            <p:ph type="body" idx="1"/>
          </p:nvPr>
        </p:nvSpPr>
        <p:spPr>
          <a:xfrm>
            <a:off x="457200" y="715741"/>
            <a:ext cx="8229600" cy="4525965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spcBef>
                <a:spcPts val="600"/>
              </a:spcBef>
              <a:defRPr sz="2900"/>
            </a:pPr>
            <a:r>
              <a:t>В настоящее время административно-территориальная структура России образована 4 функционирующими уровнями  административно-территориальной организации – федеральным, окружным, городами федерального значения (Москва, С-Петербург, Севастополь, Байконур,Сочи?)региональным. 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900"/>
            </a:pPr>
            <a:r>
              <a:t>4 уровнями организации местного самоуправления - городских округов, муниципальных районов, городских поселений и сельских поселений.  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Avenir Roman"/>
        <a:ea typeface="Avenir Roman"/>
        <a:cs typeface="Avenir Roman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Avenir Roman"/>
        <a:ea typeface="Avenir Roman"/>
        <a:cs typeface="Avenir Roman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